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9" r:id="rId4"/>
    <p:sldId id="257" r:id="rId5"/>
    <p:sldId id="296" r:id="rId6"/>
    <p:sldId id="297" r:id="rId7"/>
    <p:sldId id="326" r:id="rId8"/>
    <p:sldId id="331" r:id="rId9"/>
    <p:sldId id="299" r:id="rId10"/>
    <p:sldId id="300" r:id="rId11"/>
    <p:sldId id="301" r:id="rId12"/>
    <p:sldId id="324" r:id="rId13"/>
    <p:sldId id="302" r:id="rId14"/>
    <p:sldId id="303" r:id="rId15"/>
    <p:sldId id="327" r:id="rId16"/>
    <p:sldId id="328" r:id="rId17"/>
    <p:sldId id="305" r:id="rId18"/>
    <p:sldId id="306" r:id="rId19"/>
    <p:sldId id="307" r:id="rId20"/>
    <p:sldId id="329" r:id="rId21"/>
    <p:sldId id="308" r:id="rId22"/>
    <p:sldId id="309" r:id="rId23"/>
    <p:sldId id="330" r:id="rId24"/>
    <p:sldId id="320" r:id="rId25"/>
    <p:sldId id="322" r:id="rId26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4660"/>
  </p:normalViewPr>
  <p:slideViewPr>
    <p:cSldViewPr>
      <p:cViewPr>
        <p:scale>
          <a:sx n="100" d="100"/>
          <a:sy n="100" d="100"/>
        </p:scale>
        <p:origin x="-282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8492C-C29E-43BB-BCF0-982CCDDC875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633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0C99B-A86C-472F-A068-007C2927A53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6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F73FF-7E2E-49B8-A695-E653B0E0768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2638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9CDCEE-8E41-4771-A9A3-22D9DAAD522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99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700B4-E484-45E2-8EF8-38518C5F981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54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D4FD1-D259-4BD7-A4DF-E14EAA00809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07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E80B1-F2BA-4DB3-89AC-A64954C3447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537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41908-4D70-4710-A090-47C6C1F1CBF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1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46481-BDD2-45B8-8D3A-4C29CF0ABBC5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94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9BB0A-44C9-47CB-9BCF-3015D6FB32A8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64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08A29-25E4-442C-A4CF-C49323D57DF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80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BAA4-CBBF-40B5-8114-F877F0328BC5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63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78E0E1C0-2F7E-4432-BDFD-7E6479994F60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hyperlink" Target="mailto:Sp.sonko@gmail.com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lib.udau.edu.ua/handle/123456789/686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0525/978-9934-571-89-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ib.udau.edu.ua/handle/123456789/685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ib.udau.edu.ua/handle/123456789/685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cholar.google.com.ua/citations?user=clwefiMAAAAJ&amp;hl=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uk.wikipedia.org/wiki/%D0%90%D1%84%D1%80%D0%B8%D0%BA%D0%B0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uk.wikipedia.org/wiki/%D0%A2%D0%BE%D0%BD%D0%BA%D0%BE%D0%BD%D0%BE%D0%B3%D0%BE%D0%B2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cology.udau.edu.ua/ua/novini/doslidnickij-proekt-magistrantiv-ekologiv.html" TargetMode="External"/><Relationship Id="rId4" Type="http://schemas.openxmlformats.org/officeDocument/2006/relationships/hyperlink" Target="https://uk.wikipedia.org/wiki/%D0%90%D0%B7%D1%96%D1%8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51/matecconf/20182300203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lib.udau.edu.ua/handle/123456789/686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2851/2226-0099.2019.104.4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ib.udau.edu.ua/handle/123456789/686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261650" y="0"/>
            <a:ext cx="11306259" cy="6901558"/>
            <a:chOff x="-666706" y="0"/>
            <a:chExt cx="9073727" cy="434657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32012" y="0"/>
              <a:ext cx="7588175" cy="4346575"/>
              <a:chOff x="0" y="0"/>
              <a:chExt cx="4306031" cy="2149434"/>
            </a:xfrm>
          </p:grpSpPr>
          <p:pic>
            <p:nvPicPr>
              <p:cNvPr id="12" name="Рисунок 11" descr="Ð ÐµÐ·ÑÐ»ÑÑÐ°Ñ Ð¿Ð¾ÑÑÐºÑ Ð·Ð¾Ð±ÑÐ°Ð¶ÐµÐ½Ñ Ð·Ð° Ð·Ð°Ð¿Ð¸ÑÐ¾Ð¼ &quot;ÐÐ¾Ð½Ð¸ÑÐ¾ÑÐ¸Ð½Ð³ Ð¾ÐºÑÑÐ¶Ð°ÑÑÐµÐ¹ ÑÑÐµÐ´Ñ ÐºÐ°ÑÑÐ¸Ð½ÐºÐ¸&quot;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4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149434" cy="21494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Рисунок 12" descr="Ð ÐµÐ·ÑÐ»ÑÑÐ°Ñ Ð¿Ð¾ÑÑÐºÑ Ð·Ð¾Ð±ÑÐ°Ð¶ÐµÐ½Ñ Ð·Ð° Ð·Ð°Ð¿Ð¸ÑÐ¾Ð¼ &quot;ÐÐ¾Ð½Ð¸ÑÐ¾ÑÐ¸Ð½Ð³ Ð¾ÐºÑÑÐ¶Ð°ÑÑÐµÐ¹ ÑÑÐµÐ´Ñ ÐºÐ°ÑÑÐ¸Ð½ÐºÐ¸&quot;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598" y="0"/>
                <a:ext cx="2149433" cy="21494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-666706" y="832514"/>
              <a:ext cx="9073727" cy="2621230"/>
              <a:chOff x="-666706" y="0"/>
              <a:chExt cx="9073727" cy="2621230"/>
            </a:xfrm>
          </p:grpSpPr>
          <p:pic>
            <p:nvPicPr>
              <p:cNvPr id="8" name="Рисунок 7" descr="Ð ÐµÐ·ÑÐ»ÑÑÐ°Ñ Ð¿Ð¾ÑÑÐºÑ Ð·Ð¾Ð±ÑÐ°Ð¶ÐµÐ½Ñ Ð·Ð° Ð·Ð°Ð¿Ð¸ÑÐ¾Ð¼ &quot;ÐÐ¾Ð½ÑÑÐ¾ÑÐ¸Ð½Ð³ Ð´Ð¾Ð²ÐºÑÐ»Ð»Ñ ÐºÐ°ÑÑÐ¸Ð½ÐºÐ¸&quot;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076402">
                <a:off x="3821373" y="0"/>
                <a:ext cx="2729552" cy="19925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Рисунок 8" descr="Ð ÐµÐ·ÑÐ»ÑÑÐ°Ñ Ð¿Ð¾ÑÑÐºÑ Ð·Ð¾Ð±ÑÐ°Ð¶ÐµÐ½Ñ Ð·Ð° Ð·Ð°Ð¿Ð¸ÑÐ¾Ð¼ &quot;ÐÐ¾Ð½Ð¸ÑÐ¾ÑÐ¸Ð½Ð³ Ð¾ÐºÑÑÐ¶Ð°ÑÑÐµÐ¹ ÑÑÐµÐ´Ñ ÐºÐ°ÑÑÐ¸Ð½ÐºÐ¸&quot;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068002">
                <a:off x="5663821" y="409433"/>
                <a:ext cx="2743200" cy="20608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Рисунок 9" descr="Ð ÐµÐ·ÑÐ»ÑÑÐ°Ñ Ð¿Ð¾ÑÑÐºÑ Ð·Ð¾Ð±ÑÐ°Ð¶ÐµÐ½Ñ Ð·Ð° Ð·Ð°Ð¿Ð¸ÑÐ¾Ð¼ &quot;ÐÐ¾Ð½ÑÑÐ¾ÑÐ¸Ð½Ð³ Ð´Ð¾Ð²ÐºÑÐ»Ð»Ñ ÐºÐ°ÑÑÐ¸Ð½ÐºÐ¸&quot;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64660">
                <a:off x="-666706" y="287809"/>
                <a:ext cx="2913797" cy="19379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Рисунок 10" descr="ÐÐ¾Ð²âÑÐ·Ð°Ð½Ðµ Ð·Ð¾Ð±ÑÐ°Ð¶ÐµÐ½Ð½Ñ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06873">
                <a:off x="1363731" y="683248"/>
                <a:ext cx="3063922" cy="193798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75656" y="269955"/>
            <a:ext cx="68405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FFFF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3200" i="0" dirty="0" smtClean="0">
                <a:solidFill>
                  <a:srgbClr val="002060"/>
                </a:solidFill>
                <a:latin typeface="Impact" pitchFamily="34" charset="0"/>
              </a:rPr>
              <a:t>ЗВІТ за 2019 рік</a:t>
            </a:r>
          </a:p>
          <a:p>
            <a:pPr algn="ctr"/>
            <a:r>
              <a:rPr lang="uk-UA" sz="3200" i="0" dirty="0" smtClean="0">
                <a:solidFill>
                  <a:srgbClr val="002060"/>
                </a:solidFill>
                <a:latin typeface="Impact" pitchFamily="34" charset="0"/>
              </a:rPr>
              <a:t>з наукової та інноваційної діяльності </a:t>
            </a:r>
            <a:r>
              <a:rPr lang="uk-UA" sz="3200" dirty="0" smtClean="0">
                <a:solidFill>
                  <a:srgbClr val="002060"/>
                </a:solidFill>
                <a:latin typeface="Impact" pitchFamily="34" charset="0"/>
              </a:rPr>
              <a:t> </a:t>
            </a:r>
          </a:p>
          <a:p>
            <a:pPr algn="ctr"/>
            <a:r>
              <a:rPr lang="uk-UA" sz="3200" i="0" dirty="0" smtClean="0">
                <a:solidFill>
                  <a:srgbClr val="002060"/>
                </a:solidFill>
                <a:latin typeface="Impact" pitchFamily="34" charset="0"/>
              </a:rPr>
              <a:t>випускової кафедри </a:t>
            </a:r>
            <a:r>
              <a:rPr lang="uk-UA" sz="3200" dirty="0" smtClean="0">
                <a:solidFill>
                  <a:srgbClr val="002060"/>
                </a:solidFill>
                <a:latin typeface="Impact" pitchFamily="34" charset="0"/>
              </a:rPr>
              <a:t>  </a:t>
            </a:r>
          </a:p>
          <a:p>
            <a:pPr algn="ctr"/>
            <a:r>
              <a:rPr lang="uk-UA" sz="3200" i="0" dirty="0" smtClean="0">
                <a:solidFill>
                  <a:srgbClr val="002060"/>
                </a:solidFill>
                <a:latin typeface="Impact" pitchFamily="34" charset="0"/>
              </a:rPr>
              <a:t>ЕКОЛОГІЇ  </a:t>
            </a:r>
            <a:r>
              <a:rPr lang="uk-UA" sz="3200" i="0" dirty="0">
                <a:solidFill>
                  <a:srgbClr val="002060"/>
                </a:solidFill>
                <a:latin typeface="Impact" pitchFamily="34" charset="0"/>
              </a:rPr>
              <a:t>ТА БЕЗПЕКИ ЖИТТЄДІЯЛЬНОСТІ</a:t>
            </a:r>
            <a:r>
              <a:rPr lang="en-US" sz="3200" i="0" dirty="0">
                <a:solidFill>
                  <a:srgbClr val="002060"/>
                </a:solidFill>
                <a:latin typeface="Impact" pitchFamily="34" charset="0"/>
              </a:rPr>
              <a:t> </a:t>
            </a:r>
            <a:endParaRPr lang="uk-UA" sz="3200" i="0" dirty="0" smtClean="0">
              <a:solidFill>
                <a:srgbClr val="002060"/>
              </a:solidFill>
              <a:latin typeface="Impact" pitchFamily="34" charset="0"/>
            </a:endParaRPr>
          </a:p>
          <a:p>
            <a:pPr algn="ctr"/>
            <a:r>
              <a:rPr lang="uk-UA" sz="3200" i="0" dirty="0" smtClean="0">
                <a:solidFill>
                  <a:srgbClr val="002060"/>
                </a:solidFill>
                <a:latin typeface="Impact" pitchFamily="34" charset="0"/>
              </a:rPr>
              <a:t>Уманського </a:t>
            </a:r>
            <a:r>
              <a:rPr lang="uk-UA" sz="3200" i="0" dirty="0">
                <a:solidFill>
                  <a:srgbClr val="002060"/>
                </a:solidFill>
                <a:latin typeface="Impact" pitchFamily="34" charset="0"/>
              </a:rPr>
              <a:t>національного університету садівництва</a:t>
            </a:r>
          </a:p>
          <a:p>
            <a:endParaRPr lang="en-US" sz="1600" i="0" dirty="0">
              <a:solidFill>
                <a:srgbClr val="002060"/>
              </a:solidFill>
              <a:latin typeface="Impact" pitchFamily="34" charset="0"/>
            </a:endParaRPr>
          </a:p>
          <a:p>
            <a:r>
              <a:rPr lang="uk-UA" sz="2000" dirty="0" smtClean="0">
                <a:solidFill>
                  <a:srgbClr val="002060"/>
                </a:solidFill>
              </a:rPr>
              <a:t>Спеціальності : 101 </a:t>
            </a:r>
            <a:r>
              <a:rPr lang="uk-UA" sz="2000" dirty="0">
                <a:solidFill>
                  <a:srgbClr val="002060"/>
                </a:solidFill>
              </a:rPr>
              <a:t>«</a:t>
            </a:r>
            <a:r>
              <a:rPr lang="uk-UA" sz="2000" dirty="0" smtClean="0">
                <a:solidFill>
                  <a:srgbClr val="002060"/>
                </a:solidFill>
              </a:rPr>
              <a:t>Екологія» та  183 «Технології захисту  </a:t>
            </a:r>
            <a:r>
              <a:rPr lang="uk-UA" sz="2000" dirty="0">
                <a:solidFill>
                  <a:srgbClr val="002060"/>
                </a:solidFill>
              </a:rPr>
              <a:t>навколишнього </a:t>
            </a:r>
            <a:r>
              <a:rPr lang="uk-UA" sz="2000" dirty="0" smtClean="0">
                <a:solidFill>
                  <a:srgbClr val="002060"/>
                </a:solidFill>
              </a:rPr>
              <a:t>середовища». ОР «молодший бакалавр</a:t>
            </a:r>
            <a:r>
              <a:rPr lang="uk-UA" sz="2000" dirty="0">
                <a:solidFill>
                  <a:srgbClr val="002060"/>
                </a:solidFill>
              </a:rPr>
              <a:t>» «</a:t>
            </a:r>
            <a:r>
              <a:rPr lang="uk-UA" sz="2000" dirty="0" smtClean="0">
                <a:solidFill>
                  <a:srgbClr val="002060"/>
                </a:solidFill>
              </a:rPr>
              <a:t>бакалавр», «магістр», 101 «Науки </a:t>
            </a:r>
            <a:r>
              <a:rPr lang="uk-UA" sz="2000" dirty="0">
                <a:solidFill>
                  <a:srgbClr val="002060"/>
                </a:solidFill>
              </a:rPr>
              <a:t>про Землю</a:t>
            </a:r>
            <a:r>
              <a:rPr lang="uk-UA" sz="2000" dirty="0" smtClean="0">
                <a:solidFill>
                  <a:srgbClr val="002060"/>
                </a:solidFill>
              </a:rPr>
              <a:t>» </a:t>
            </a:r>
            <a:r>
              <a:rPr lang="uk-UA" sz="2000" dirty="0">
                <a:solidFill>
                  <a:srgbClr val="002060"/>
                </a:solidFill>
              </a:rPr>
              <a:t>ОР «бакалавр</a:t>
            </a:r>
            <a:r>
              <a:rPr lang="uk-UA" sz="2000" dirty="0" smtClean="0">
                <a:solidFill>
                  <a:srgbClr val="002060"/>
                </a:solidFill>
              </a:rPr>
              <a:t>», «доктор філософії» 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869208" y="5273611"/>
            <a:ext cx="406868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>
                <a:solidFill>
                  <a:srgbClr val="002060"/>
                </a:solidFill>
              </a:rPr>
              <a:t>Д</a:t>
            </a:r>
            <a:r>
              <a:rPr lang="uk-UA" b="1" dirty="0" smtClean="0">
                <a:solidFill>
                  <a:srgbClr val="002060"/>
                </a:solidFill>
              </a:rPr>
              <a:t>оповідач: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зав.каф</a:t>
            </a:r>
            <a:r>
              <a:rPr lang="uk-UA" dirty="0">
                <a:solidFill>
                  <a:srgbClr val="002060"/>
                </a:solidFill>
              </a:rPr>
              <a:t>.,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д.геогр.наук</a:t>
            </a:r>
            <a:r>
              <a:rPr lang="uk-UA" dirty="0">
                <a:solidFill>
                  <a:srgbClr val="002060"/>
                </a:solidFill>
              </a:rPr>
              <a:t>, </a:t>
            </a:r>
            <a:r>
              <a:rPr lang="uk-UA" dirty="0" err="1">
                <a:solidFill>
                  <a:srgbClr val="002060"/>
                </a:solidFill>
              </a:rPr>
              <a:t>проф.Сонько</a:t>
            </a:r>
            <a:r>
              <a:rPr lang="uk-UA" dirty="0">
                <a:solidFill>
                  <a:srgbClr val="002060"/>
                </a:solidFill>
              </a:rPr>
              <a:t> Сергій Петрович </a:t>
            </a:r>
          </a:p>
          <a:p>
            <a:pPr>
              <a:spcBef>
                <a:spcPct val="50000"/>
              </a:spcBef>
            </a:pPr>
            <a:r>
              <a:rPr lang="uk-UA" dirty="0" smtClean="0">
                <a:solidFill>
                  <a:srgbClr val="002060"/>
                </a:solidFill>
              </a:rPr>
              <a:t>Е-</a:t>
            </a:r>
            <a:r>
              <a:rPr lang="en-US" dirty="0" smtClean="0">
                <a:solidFill>
                  <a:srgbClr val="002060"/>
                </a:solidFill>
              </a:rPr>
              <a:t>mail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  <a:hlinkClick r:id="rId11"/>
              </a:rPr>
              <a:t>Sp.sonko@gmail.com</a:t>
            </a: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Tel:  0662239156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392488" cy="490066"/>
          </a:xfrm>
        </p:spPr>
        <p:txBody>
          <a:bodyPr/>
          <a:lstStyle/>
          <a:p>
            <a:pPr lvl="0"/>
            <a:r>
              <a:rPr lang="uk-UA" sz="20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Інші наукові публікації</a:t>
            </a:r>
            <a:endParaRPr kumimoji="0" lang="uk-U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94447"/>
              </p:ext>
            </p:extLst>
          </p:nvPr>
        </p:nvGraphicFramePr>
        <p:xfrm>
          <a:off x="251520" y="476672"/>
          <a:ext cx="8712968" cy="6217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1368152"/>
                <a:gridCol w="6480720"/>
                <a:gridCol w="576064"/>
              </a:tblGrid>
              <a:tr h="191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0505" marR="205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Автори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0505" marR="205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Бібліографічний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опис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0505" marR="205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Друко-вані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аркуші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0505" marR="20505" marT="0" marB="0" anchor="ctr"/>
                </a:tc>
              </a:tr>
              <a:tr h="3555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0505" marR="205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Сонько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С.П.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Василенко О.В.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Залізняк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Я.І.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0505" marR="20505" marT="0" marB="0"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Сонько С. П. Дистанційні методи і ГІС у природокористуванні. Методичні вказівки для самостійної роботи аспірантів спеціальності 103 Науки про Землю. –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УНУС,-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Умань.-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 с.</a:t>
                      </a:r>
                      <a:endParaRPr lang="uk-UA" sz="1200" dirty="0" smtClean="0">
                        <a:effectLst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Сонько С. П. Екологічний туризм. Опорний конспект лекцій для самостійної роботи аспірантів спеціальності 103 Науки про Землю. –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УНУС,-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Умань.-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23 с.</a:t>
                      </a:r>
                      <a:endParaRPr lang="uk-UA" sz="1200" dirty="0" smtClean="0">
                        <a:effectLst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Сонько С. П. Методологічні основи формування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екомережі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Опорний конспект лекцій для самостійної роботи аспірантів спеціальності 103 Науки про Землю. –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УНУС,-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Умань.-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 с. </a:t>
                      </a:r>
                      <a:endParaRPr lang="uk-UA" sz="1200" dirty="0" smtClean="0">
                        <a:effectLst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Василенко О.В. Методичні матеріали для самостійної роботи студентів спеціальності 101 «Екологія» з дисципліни «Екологічне інспектування, стандартизація та сертифікація». Умань, УНУС, 2019. 23 с.</a:t>
                      </a:r>
                      <a:endParaRPr lang="uk-UA" sz="1200" dirty="0" smtClean="0">
                        <a:effectLst/>
                      </a:endParaRP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Василенко О.В. Методичні матеріали для самостійної роботи та написання контрольної роботи для студентів спеціальності 101 «Екологія» заочної форми навчання з дисципліни «Екологічне інспектування, стандартизація та сертифікація». Умань, УНУС, 2019. 32 с.</a:t>
                      </a:r>
                    </a:p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Залізняк Я. І. Дослідження впливу ХЗЗР на трансформацію водних геосистем / Я. І. Залізняк // Міжнародний електронний науково-практичний журнал «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WayScience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 – №1 (3). – Дніпро, 2019. – С. – 125.</a:t>
                      </a:r>
                      <a:endParaRPr lang="uk-UA" sz="12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cs typeface="Times New Roman"/>
                        </a:rPr>
                        <a:t>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cs typeface="Times New Roman"/>
                        </a:rPr>
                        <a:t>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cs typeface="Times New Roman"/>
                        </a:rPr>
                        <a:t>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cs typeface="Times New Roman"/>
                        </a:rPr>
                        <a:t>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cs typeface="Times New Roman"/>
                        </a:rPr>
                        <a:t>32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 smtClean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+mj-lt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5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6490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dirty="0" err="1" smtClean="0">
                <a:effectLst/>
                <a:latin typeface="Impact" pitchFamily="34" charset="0"/>
              </a:rPr>
              <a:t>Статті</a:t>
            </a:r>
            <a:r>
              <a:rPr lang="ru-RU" sz="2000" dirty="0" smtClean="0">
                <a:effectLst/>
                <a:latin typeface="Impact" pitchFamily="34" charset="0"/>
              </a:rPr>
              <a:t>  у </a:t>
            </a:r>
            <a:r>
              <a:rPr lang="ru-RU" sz="2000" dirty="0" err="1" smtClean="0">
                <a:effectLst/>
                <a:latin typeface="Impact" pitchFamily="34" charset="0"/>
              </a:rPr>
              <a:t>зарубіжних</a:t>
            </a:r>
            <a:r>
              <a:rPr lang="ru-RU" sz="2000" dirty="0" smtClean="0">
                <a:effectLst/>
                <a:latin typeface="Impact" pitchFamily="34" charset="0"/>
              </a:rPr>
              <a:t> </a:t>
            </a:r>
            <a:r>
              <a:rPr lang="ru-RU" sz="2000" dirty="0" err="1" smtClean="0">
                <a:effectLst/>
                <a:latin typeface="Impact" pitchFamily="34" charset="0"/>
              </a:rPr>
              <a:t>наукових</a:t>
            </a:r>
            <a:r>
              <a:rPr lang="ru-RU" sz="2000" dirty="0" smtClean="0">
                <a:effectLst/>
                <a:latin typeface="Impact" pitchFamily="34" charset="0"/>
              </a:rPr>
              <a:t> </a:t>
            </a:r>
            <a:r>
              <a:rPr lang="ru-RU" sz="2000" dirty="0" err="1" smtClean="0">
                <a:effectLst/>
                <a:latin typeface="Impact" pitchFamily="34" charset="0"/>
              </a:rPr>
              <a:t>виданнях</a:t>
            </a:r>
            <a:endParaRPr lang="ru-RU" sz="1200" dirty="0">
              <a:effectLst/>
              <a:latin typeface="Impact" pitchFamily="34" charset="0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358513"/>
              </p:ext>
            </p:extLst>
          </p:nvPr>
        </p:nvGraphicFramePr>
        <p:xfrm>
          <a:off x="755576" y="1052736"/>
          <a:ext cx="7632848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6480720"/>
                <a:gridCol w="792088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Вид публікації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Назва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Друкованих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аркушів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+mj-lt"/>
                        </a:rPr>
                        <a:t>Sergiy</a:t>
                      </a:r>
                      <a:r>
                        <a:rPr lang="en-US" sz="16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 smtClean="0">
                          <a:effectLst/>
                          <a:latin typeface="+mj-lt"/>
                        </a:rPr>
                        <a:t>Sonko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+mj-lt"/>
                        </a:rPr>
                        <a:t>Dariya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j-lt"/>
                        </a:rPr>
                        <a:t>Shyan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+mj-lt"/>
                        </a:rPr>
                        <a:t>Olena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j-lt"/>
                        </a:rPr>
                        <a:t>Lakomova</a:t>
                      </a:r>
                      <a:r>
                        <a:rPr lang="en-US" sz="1600" dirty="0" smtClean="0">
                          <a:effectLst/>
                          <a:latin typeface="+mj-lt"/>
                        </a:rPr>
                        <a:t>.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Philosophy and methodology of concept of the sustainable development/ / Sustainable development under the conditions of European integration: collective monograph / [editorial board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Darko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Bele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Lidija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Weis,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Nevenka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Maher]. - Ljubljana: VŠPV,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Visoka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šola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za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poslovne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  <a:latin typeface="+mj-lt"/>
                          <a:ea typeface="TimesNewRomanPSMT"/>
                        </a:rPr>
                        <a:t>vede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 = Ljubljana School of Business, 2019.- </a:t>
                      </a:r>
                      <a:r>
                        <a:rPr lang="uk-UA" sz="1600" dirty="0" smtClean="0">
                          <a:effectLst/>
                          <a:latin typeface="+mj-lt"/>
                          <a:ea typeface="TimesNewRomanPSMT"/>
                        </a:rPr>
                        <a:t>р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.</a:t>
                      </a:r>
                      <a:r>
                        <a:rPr lang="uk-UA" sz="1600" dirty="0" smtClean="0">
                          <a:effectLst/>
                          <a:latin typeface="+mj-lt"/>
                          <a:ea typeface="TimesNewRomanPSMT"/>
                        </a:rPr>
                        <a:t>р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. 195-208 (</a:t>
                      </a:r>
                      <a:r>
                        <a:rPr lang="uk-UA" sz="1600" b="1" dirty="0" smtClean="0">
                          <a:effectLst/>
                          <a:latin typeface="+mj-lt"/>
                          <a:ea typeface="TimesNewRomanPSMT"/>
                        </a:rPr>
                        <a:t>Зарубіжна монографія англійською мовою</a:t>
                      </a:r>
                      <a:r>
                        <a:rPr lang="en-US" sz="1600" dirty="0" smtClean="0">
                          <a:effectLst/>
                          <a:latin typeface="+mj-lt"/>
                          <a:ea typeface="TimesNewRomanPSMT"/>
                        </a:rPr>
                        <a:t>) </a:t>
                      </a:r>
                      <a:r>
                        <a:rPr lang="uk-UA" sz="1600" u="sng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2"/>
                        </a:rPr>
                        <a:t>http://lib.udau.edu.ua/handle/123456789/6860</a:t>
                      </a:r>
                      <a:r>
                        <a:rPr lang="uk-UA" sz="1200" u="sng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uk-UA" dirty="0" smtClean="0"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</a:rPr>
                        <a:t>13</a:t>
                      </a:r>
                      <a:endParaRPr lang="ru-RU" sz="180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 </a:t>
                      </a:r>
                      <a:endParaRPr lang="ru-RU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effectLst/>
                          <a:latin typeface="+mj-lt"/>
                          <a:ea typeface="Calibri"/>
                        </a:rPr>
                        <a:t>Косенко Ю.Ю. / СТАЛИЙ РОЗВИТОК У СИСТЕМІ ЄВРОПЕЙСЬКОЇ ІНТЕГРАЦІЇ // </a:t>
                      </a:r>
                      <a:r>
                        <a:rPr lang="uk-UA" sz="1600" b="1" dirty="0" smtClean="0">
                          <a:effectLst/>
                          <a:latin typeface="+mj-lt"/>
                          <a:ea typeface="Calibri"/>
                        </a:rPr>
                        <a:t>Косенко Ю.Ю., Карпенко Т.А</a:t>
                      </a:r>
                      <a:r>
                        <a:rPr lang="uk-UA" sz="1600" dirty="0" smtClean="0">
                          <a:effectLst/>
                          <a:latin typeface="+mj-lt"/>
                          <a:ea typeface="Calibri"/>
                        </a:rPr>
                        <a:t>. Екологічний туризм у </a:t>
                      </a:r>
                      <a:r>
                        <a:rPr lang="uk-UA" sz="1600" dirty="0" err="1" smtClean="0">
                          <a:effectLst/>
                          <a:latin typeface="+mj-lt"/>
                          <a:ea typeface="Calibri"/>
                        </a:rPr>
                        <a:t>туризмології</a:t>
                      </a:r>
                      <a:r>
                        <a:rPr lang="uk-UA" sz="1600" dirty="0" smtClean="0">
                          <a:effectLst/>
                          <a:latin typeface="+mj-lt"/>
                          <a:ea typeface="Calibri"/>
                        </a:rPr>
                        <a:t> – філософсько-феноменологічний контекст. /  Міжнародна колективна монографія - м. Любляна, Словенія, 2019.- С.С.143-162.</a:t>
                      </a:r>
                      <a:endParaRPr lang="uk-UA" sz="1600" dirty="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Times New Roman"/>
                        </a:rPr>
                        <a:t>19</a:t>
                      </a:r>
                      <a:endParaRPr lang="ru-RU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2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ru-RU" sz="2000" dirty="0" err="1">
                <a:latin typeface="Impact" pitchFamily="34" charset="0"/>
              </a:rPr>
              <a:t>Тези</a:t>
            </a:r>
            <a:r>
              <a:rPr lang="ru-RU" sz="2000" dirty="0">
                <a:latin typeface="Impact" pitchFamily="34" charset="0"/>
              </a:rPr>
              <a:t> </a:t>
            </a:r>
            <a:r>
              <a:rPr lang="ru-RU" sz="2000" dirty="0" err="1">
                <a:latin typeface="Impact" pitchFamily="34" charset="0"/>
              </a:rPr>
              <a:t>доповідей</a:t>
            </a:r>
            <a:r>
              <a:rPr lang="ru-RU" sz="2000" dirty="0">
                <a:latin typeface="Impact" pitchFamily="34" charset="0"/>
              </a:rPr>
              <a:t> на </a:t>
            </a:r>
            <a:r>
              <a:rPr lang="ru-RU" sz="2000" dirty="0" err="1">
                <a:latin typeface="Impact" pitchFamily="34" charset="0"/>
              </a:rPr>
              <a:t>Міжнародних</a:t>
            </a:r>
            <a:r>
              <a:rPr lang="ru-RU" sz="2000" dirty="0">
                <a:latin typeface="Impact" pitchFamily="34" charset="0"/>
              </a:rPr>
              <a:t> </a:t>
            </a:r>
            <a:r>
              <a:rPr lang="ru-RU" sz="2000" dirty="0" err="1">
                <a:latin typeface="Impact" pitchFamily="34" charset="0"/>
              </a:rPr>
              <a:t>конференціях</a:t>
            </a:r>
            <a:r>
              <a:rPr lang="ru-RU" sz="2000" dirty="0">
                <a:latin typeface="Impact" pitchFamily="34" charset="0"/>
              </a:rPr>
              <a:t> за кордоном</a:t>
            </a:r>
            <a:endParaRPr lang="uk-UA" sz="2000" dirty="0">
              <a:latin typeface="Impac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83151"/>
              </p:ext>
            </p:extLst>
          </p:nvPr>
        </p:nvGraphicFramePr>
        <p:xfrm>
          <a:off x="251520" y="764704"/>
          <a:ext cx="8640960" cy="4283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6904"/>
                <a:gridCol w="504056"/>
              </a:tblGrid>
              <a:tr h="442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Назва публікації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5813" marR="15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Друк. Аркушів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5813" marR="15813" marT="0" marB="0" anchor="ctr"/>
                </a:tc>
              </a:tr>
              <a:tr h="3591252">
                <a:tc>
                  <a:txBody>
                    <a:bodyPr/>
                    <a:lstStyle/>
                    <a:p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Сонько С.П. </a:t>
                      </a:r>
                      <a:r>
                        <a:rPr lang="uk-UA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Экологическая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проблема в </a:t>
                      </a:r>
                      <a:r>
                        <a:rPr lang="uk-UA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аграрных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науках./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2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International scientific and practical conference “Dynamics of the development of world science” (October 23-25, 2019) Perfect Publishing, Vancouver, Canada. 2019. 630 p.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.462-472</a:t>
                      </a:r>
                      <a:endParaRPr lang="uk-UA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Vasylenko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Olha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Agro-ecological bases of peppermint cultivation using microbiological preparations. / International Scientific Conference Scientific Development of New Eastern Europe: Conference Proceedings, Part II, April 6th, 2019. Riga, Latvia: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Baltija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Publishing. 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72–74.</a:t>
                      </a:r>
                      <a:endParaRPr lang="uk-UA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ISBN: 978-9934-571-89-3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DOI: </a:t>
                      </a:r>
                      <a:r>
                        <a:rPr lang="en-US" sz="12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https://doi.org/10.30525/978-9934-571-89-3</a:t>
                      </a:r>
                      <a:endParaRPr lang="uk-UA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Shchetyna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Shchetyna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Екологічний стан атмосферного повітря в Кіровоградській області.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Scientific Conference Digital and Innovative Economy: Processes, Strategies, Technologies: Conference Proceedings, January 25th, 2019, Kielce, Poland,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Baltija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Publishing, – p. 171-173. </a:t>
                      </a:r>
                      <a:endParaRPr lang="uk-UA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Borysenko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Vitaliy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Soroka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Lyudmila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influence of sowing density and row spacing on plants height,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diametr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achenes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quantity seeds in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achenes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sunflower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hybrides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under the conditions of the right-bank forest and steppe region of Ukraine / International Scientific Conference Scientific Development of New Eastern Europe: Conference Proceedings, Part II, April 6th, 2019. Riga, Latvia: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Baltija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Publishing. 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63-65.</a:t>
                      </a:r>
                      <a:endParaRPr lang="uk-UA" sz="12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Balabak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A.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Bioecological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features of growth and development of hazelnut (</a:t>
                      </a:r>
                      <a:r>
                        <a:rPr lang="en-US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Corylus</a:t>
                      </a:r>
                      <a:r>
                        <a:rPr lang="en-US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domestica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Kos. et Opal.) plants in the conditions of the Right-bank Forest-steppe zone of Ukraine. International Scientific Conference Scientific Development of New Eastern Europe: Conference Proceedings, Part II, April 6th, 2019. Riga, Latvia: </a:t>
                      </a:r>
                      <a:r>
                        <a:rPr lang="en-US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Baltija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Publishing. 16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‑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p.</a:t>
                      </a:r>
                      <a:endParaRPr lang="uk-UA" sz="12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Адаменко М.І. </a:t>
                      </a:r>
                      <a:r>
                        <a:rPr lang="uk-UA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Ідаятов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Е.А. </a:t>
                      </a:r>
                      <a:r>
                        <a:rPr lang="uk-UA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Огли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Зміни фізичного стану людини під час використання бойового екіпірування./ Тези доповідей шостої міжнародної науково–технічної конференції «Проблеми інформатизації» 14 – 16 листопада 2018 року Черкаси – Баку – </a:t>
                      </a:r>
                      <a:r>
                        <a:rPr lang="uk-UA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Бельсько-Бяла</a:t>
                      </a:r>
                      <a:r>
                        <a:rPr lang="uk-UA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Харків. – С. 137.</a:t>
                      </a:r>
                    </a:p>
                  </a:txBody>
                  <a:tcPr marL="15813" marR="1581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5813" marR="158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1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r>
              <a:rPr lang="ru-RU" sz="2000" dirty="0" err="1" smtClean="0">
                <a:effectLst/>
                <a:latin typeface="Impact" pitchFamily="34" charset="0"/>
              </a:rPr>
              <a:t>Тези</a:t>
            </a:r>
            <a:r>
              <a:rPr lang="ru-RU" sz="2000" dirty="0" smtClean="0">
                <a:effectLst/>
                <a:latin typeface="Impact" pitchFamily="34" charset="0"/>
              </a:rPr>
              <a:t> </a:t>
            </a:r>
            <a:r>
              <a:rPr lang="ru-RU" sz="2000" dirty="0" err="1" smtClean="0">
                <a:effectLst/>
                <a:latin typeface="Impact" pitchFamily="34" charset="0"/>
              </a:rPr>
              <a:t>доповідей</a:t>
            </a:r>
            <a:r>
              <a:rPr lang="ru-RU" sz="2000" dirty="0" smtClean="0">
                <a:effectLst/>
                <a:latin typeface="Impact" pitchFamily="34" charset="0"/>
              </a:rPr>
              <a:t> на </a:t>
            </a:r>
            <a:r>
              <a:rPr lang="ru-RU" sz="2000" dirty="0" err="1" smtClean="0">
                <a:effectLst/>
                <a:latin typeface="Impact" pitchFamily="34" charset="0"/>
              </a:rPr>
              <a:t>Міжнародних</a:t>
            </a:r>
            <a:r>
              <a:rPr lang="ru-RU" sz="2000" dirty="0" smtClean="0">
                <a:effectLst/>
                <a:latin typeface="Impact" pitchFamily="34" charset="0"/>
              </a:rPr>
              <a:t> </a:t>
            </a:r>
            <a:r>
              <a:rPr lang="ru-RU" sz="2000" dirty="0" err="1" smtClean="0">
                <a:effectLst/>
                <a:latin typeface="Impact" pitchFamily="34" charset="0"/>
              </a:rPr>
              <a:t>конференціх</a:t>
            </a:r>
            <a:r>
              <a:rPr lang="ru-RU" sz="2000" dirty="0" smtClean="0">
                <a:effectLst/>
                <a:latin typeface="Impact" pitchFamily="34" charset="0"/>
              </a:rPr>
              <a:t> в </a:t>
            </a:r>
            <a:r>
              <a:rPr lang="ru-RU" sz="2000" dirty="0" err="1" smtClean="0">
                <a:effectLst/>
                <a:latin typeface="Impact" pitchFamily="34" charset="0"/>
              </a:rPr>
              <a:t>Україні</a:t>
            </a:r>
            <a:r>
              <a:rPr lang="ru-RU" sz="2000" dirty="0" smtClean="0">
                <a:effectLst/>
                <a:latin typeface="Calibri"/>
                <a:ea typeface="Times New Roman"/>
              </a:rPr>
              <a:t/>
            </a:r>
            <a:br>
              <a:rPr lang="ru-RU" sz="2000" dirty="0" smtClean="0">
                <a:effectLst/>
                <a:latin typeface="Calibri"/>
                <a:ea typeface="Times New Roman"/>
              </a:rPr>
            </a:b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7"/>
              </p:ext>
            </p:extLst>
          </p:nvPr>
        </p:nvGraphicFramePr>
        <p:xfrm>
          <a:off x="251520" y="620688"/>
          <a:ext cx="8640960" cy="623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8912"/>
                <a:gridCol w="432048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Назва публікації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5813" marR="15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Друк. аркушів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5813" marR="15813" marT="0" marB="0" anchor="ctr"/>
                </a:tc>
              </a:tr>
              <a:tr h="3591252">
                <a:tc>
                  <a:txBody>
                    <a:bodyPr/>
                    <a:lstStyle/>
                    <a:p>
                      <a:pPr algn="just"/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Сонько С.П. Досвід використання елементарних ГІС в екологічних дослідженнях./ Міждисциплінарні інтеграційні процеси у системі географічної та екологічної науки: матеріали міжнародної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наук.-практ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присвяченої 25-річчю відкриття спеціальності «Екологія» у Тернопільському національному педагогічному університеті ім. В. Гнатюка (7-8 травня 2019 р.) // наук. ред. Л.П. Царик, М.Я. Сивий, А.В.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Кузишин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Я.О.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Мариняк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Тернопіль: СМП «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Тайп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2019. – 208 с.- С.С. 53-59. </a:t>
                      </a:r>
                      <a:r>
                        <a:rPr lang="uk-UA" sz="11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http://lib.udau.edu.ua/handle/123456789/6855</a:t>
                      </a:r>
                      <a:r>
                        <a:rPr lang="uk-UA" sz="1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К.Корсак, Ю.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Корсак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Л. Антонюк, С.Благініна, С.Сонько та інші. Майбутнє людства - не економіка знань, а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нооера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для настання якої треба подолати два колапси./ «Стратегії та модуси соціального буття сучасної людини: захист та допомога»:  Матеріали міжнародної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н.-пр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17 травня 2019 р., м. Чернігів. - Чернігів: Вид-во ЧНУ «Педагогічний колегіум» ім. Т.Г. Шевченка, 2019. - с. 18-24 </a:t>
                      </a:r>
                      <a:r>
                        <a:rPr lang="uk-UA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100" dirty="0" smtClean="0">
                        <a:effectLst/>
                      </a:endParaRPr>
                    </a:p>
                    <a:p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К.Корсак, Ю.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Корсак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Л. Антонюк, С.Благініна, С.Сонько та інші. Загроза екологічного і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духовно-інтелекту-ального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світових колапсів і нові національні засоби боротьби з ними./ «Освіта і наука у сфері національної безпеки: проблеми і пріоритети розвитку» : зб. наукових праць ІІІ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Міжн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н.-пр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присвяченої 25-річчю відродження та 450-річчю утворення Національного університету «Острозька академія» (14 червня 2019 р., м. Острог). – Острог: Вид. Нац.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ун-ту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«Острозька академія», 2019. – С. 13-19.</a:t>
                      </a:r>
                      <a:endParaRPr lang="uk-UA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Василенко О.В. Вплив елементів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біологізації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вирощування коріандру посівного на показники якості посівного матеріалу / Матеріали 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міжнародної науково-практичної конференції «Інноваційні технології вирощування, зберігання і переробки продукції садівництва». Умань, 23-24 травня 2019 р. С. 22–23.</a:t>
                      </a:r>
                      <a:endParaRPr lang="uk-UA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Нікітіна О.В. Уміст і запаси рухомих сполук калію в ґрунті після тривалого застосування добрив у польовій сівозміні / Інноваційні технології вирощування, зберігання і переробки продукції садівництва та рослинництва. Матеріали V міжнародної науково-практичної конференції (23-24 травня 2019 р., м. Умань). Умань, 2019. с. 60 –62.</a:t>
                      </a:r>
                      <a:endParaRPr lang="uk-UA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 В. Характеристика амінокислотного складу білка плодів фундука залежно від сорту. Інноваційні технології вирощування, зберігання і переробки продукції садівництва та рослинництва.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V Міжнародної науково-практичної конференції (23‑24 травня 2019 року). Умань, 2019. С. 9‑11.</a:t>
                      </a:r>
                    </a:p>
                    <a:p>
                      <a:pPr algn="just"/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 В. Освітленість крони рослин фундука (</a:t>
                      </a:r>
                      <a:r>
                        <a:rPr lang="uk-UA" sz="11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Corylus</a:t>
                      </a:r>
                      <a:r>
                        <a:rPr lang="uk-UA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domestica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Kosenko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Opalko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залежно від конструкції насаджень в умовах Правобережного Лісостепу України. Екологія, охорона навколишнього середовища та збалансоване природокористування: освіта – наука – виробництво – 2019 : зб. тез доповідей XXIІ Міжнародної науково практичної конференції, (Харків, 17-18 квітня 2019 року). Х.: ХНУ імені В. Н.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Каразіна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 C. 17‑20.</a:t>
                      </a:r>
                    </a:p>
                    <a:p>
                      <a:pPr algn="just"/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Еколого-біологічні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особливості вирощування сіянців фундука (</a:t>
                      </a:r>
                      <a:r>
                        <a:rPr lang="uk-UA" sz="11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Corylus</a:t>
                      </a:r>
                      <a:r>
                        <a:rPr lang="uk-UA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domestica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11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Opal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 Сучасний рух науки: тези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VI Міжнародної науково-практичної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інтернет-конференції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4-5 квітня 2019 р. – Дніпро, 2019. С. 36‑41.</a:t>
                      </a:r>
                    </a:p>
                    <a:p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А.В.,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О.О. Дослідження території НДП «Софіївка» НАНУ внаслідок зростання рекреаційного навантаження. VІ Міжнародної науково-практичної конференції «Актуальні питання сучасної аграрної науки» присвячена 175‑річчю з дня заснування університету, 21 листопада 2019 року, 0,2 д. а.</a:t>
                      </a:r>
                    </a:p>
                    <a:p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Суханова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І. П. Причини розвитку екологічно залежних та екологічно зумовлених патологій в </a:t>
                      </a:r>
                      <a:r>
                        <a:rPr lang="uk-UA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урбоекосистемах</a:t>
                      </a:r>
                      <a:r>
                        <a:rPr lang="uk-UA" sz="11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// Матеріали VІ Міжнародної науково-практичної конференції «Актуальні питання сучасної аграрної науки», присвяченої 175-річчю з дня заснування університету, 21 листопада 2019 р.</a:t>
                      </a:r>
                    </a:p>
                  </a:txBody>
                  <a:tcPr marL="15813" marR="158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j-lt"/>
                          <a:ea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+mj-lt"/>
                          <a:ea typeface="Times New Roman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/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/>
                      <a:endParaRPr lang="uk-UA" sz="11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/>
                      <a:r>
                        <a:rPr lang="ru-RU" sz="1100" dirty="0" smtClean="0">
                          <a:effectLst/>
                          <a:latin typeface="+mj-lt"/>
                          <a:ea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5813" marR="158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2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1385"/>
            <a:ext cx="8229600" cy="418058"/>
          </a:xfrm>
        </p:spPr>
        <p:txBody>
          <a:bodyPr/>
          <a:lstStyle/>
          <a:p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Тези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доповідей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на </a:t>
            </a:r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Всеукраїнських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конференціях</a:t>
            </a: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0630"/>
              </p:ext>
            </p:extLst>
          </p:nvPr>
        </p:nvGraphicFramePr>
        <p:xfrm>
          <a:off x="251520" y="692696"/>
          <a:ext cx="8784976" cy="5184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6"/>
              </a:tblGrid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Назва публікації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244" marR="11244" marT="0" marB="0" anchor="ctr"/>
                </a:tc>
              </a:tr>
              <a:tr h="314828">
                <a:tc>
                  <a:txBody>
                    <a:bodyPr/>
                    <a:lstStyle/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Сонько С.П. Розв’язання екологічних проблем сільського господарства – шлях до фундаментальності аграрної науки./ Всеукраїнська науково-практична конференція «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Рубіновські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читання», Уманський НУС, 16 травня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року., Умань,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Уманського НУС.- С.С.34-37 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Сонько С.П., Тимошенко Н.В. Оцінка екологічного впливу на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агроландшафти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сільськогосподарських підприємств Лубенського району Полтавської області./ Матеріали науково-практичної конференції всеукраїнського конкурсу студентських наукових робіт за спеціальністю «Екологія» (20-22 березня 2019 року). – Полтава: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ПолтНТУ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 – 74 с.- С.С.52-53. </a:t>
                      </a:r>
                      <a:r>
                        <a:rPr lang="uk-UA" sz="1000" b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http://lib.udau.edu.ua/handle/123456789/6854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Сонько С. П. Роль наук про Землю у формуванні наукової картини світу (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наукознавчий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аспект)./ Геодезичні вишукування та землевпорядні дослідження в умовах Правобережного Лісостепу України: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Всеукр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наук.-практ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Інтер.-конф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присвяченої 175-річчю Уманського національного університету садівництва (м. Умань, 17 квітня 2019 р.). Умань, 2019. 130 с.- С.С.123-127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Сонько С. П., Дошка О.В. Небезпека ураження верхівковим короїдом лісів України та екологічно-толерантні методи боротьби з ним./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Інтернет-конференції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присвяченої 175-річчю заснування Уманського національного університету садівництва. </a:t>
                      </a:r>
                      <a:r>
                        <a:rPr lang="uk-UA" sz="1000" b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107 с.- С.С.17-20.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Сонько С.П., Мироненко В.В. Екологічний моніторинг території університетського містечка Уманського НУС./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Інтернет-конференції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присвяченої 175-річчю заснування Уманського національного університету садівництва. </a:t>
                      </a:r>
                      <a:r>
                        <a:rPr lang="uk-UA" sz="1000" b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107 с.- С.С.35-38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Карман Б.В., Адаменко М.І., Сонько С.П. Підсилення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атрактивності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спортивного рибальства як напрямку екологічного туризму./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Інтернет-конференції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присвяченої 175-річчю заснування Уманського національного університету садівництва. </a:t>
                      </a:r>
                      <a:r>
                        <a:rPr lang="uk-UA" sz="1000" b="0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107 с.- С.С.97-102.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Адаменко М.І.,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Ідаятов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Е.А.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Огли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Можливість шкідливих впливів засобів індивідуального броне захисту на людину./ Матеріали дев’ятої міжнародної науково–технічної конференції «Сучасні напрями розвитку комунікаційних технологій та засобів управління» 11 – 12 квітня 2019 року. – С.79.</a:t>
                      </a:r>
                    </a:p>
                    <a:p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Адаменко М.І.,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Кривецький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Б. Б.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Урахувавання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суб’єктивного ставлення працівників до використання засобів індивідуального захисту./ Матеріали дев’ятої міжнародної науково–технічної конференції «Сучасні напрями розвитку комунікаційних технологій та засобів управління» 11 – 12 квітня 2019 року. – С.78.</a:t>
                      </a:r>
                    </a:p>
                    <a:p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Василенко О.В. Облік ресурсів лікарських рослин на території м. Умань / Матеріали Всеукраїнської науково-практичної конференції «Водні і наземні екосистеми та збереження їх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біорізноманіття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2019». Житомир, 22–24 травня 2019 року. С. 26–27.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Василенко О.В. Агроекологічні особливості вирощування коріандру посівного та васильків справжніх. Матеріали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Інтернет-конференції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присвяченої 10-річчю утворення кафедри екології та безпеки життєдіяльності «Екологія – шляхи гармонізації відносин природи та суспільства», Умань, 2018. С. 36–38.</a:t>
                      </a:r>
                      <a:endParaRPr lang="en-US" sz="800" b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244" marR="112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3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/>
          <a:lstStyle/>
          <a:p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Тези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доповідей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на </a:t>
            </a:r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Всеукраїнських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Impact" pitchFamily="34" charset="0"/>
              </a:rPr>
              <a:t>конференціях</a:t>
            </a:r>
            <a:r>
              <a:rPr lang="ru-RU" sz="2000" dirty="0" smtClean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2000" dirty="0" smtClean="0">
                <a:latin typeface="Impact" pitchFamily="34" charset="0"/>
              </a:rPr>
              <a:t>(</a:t>
            </a:r>
            <a:r>
              <a:rPr lang="ru-RU" sz="2000" dirty="0" err="1" smtClean="0">
                <a:latin typeface="Impact" pitchFamily="34" charset="0"/>
              </a:rPr>
              <a:t>продовження</a:t>
            </a:r>
            <a:r>
              <a:rPr lang="ru-RU" sz="2000" dirty="0" smtClean="0">
                <a:latin typeface="Impact" pitchFamily="34" charset="0"/>
              </a:rPr>
              <a:t>)</a:t>
            </a: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17716"/>
              </p:ext>
            </p:extLst>
          </p:nvPr>
        </p:nvGraphicFramePr>
        <p:xfrm>
          <a:off x="251520" y="692696"/>
          <a:ext cx="8784976" cy="612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6"/>
              </a:tblGrid>
              <a:tr h="225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Назва публікації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244" marR="11244" marT="0" marB="0" anchor="ctr"/>
                </a:tc>
              </a:tr>
              <a:tr h="5895210">
                <a:tc>
                  <a:txBody>
                    <a:bodyPr/>
                    <a:lstStyle/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Нікітіна О.В Вміст хлору в чорноземі опідзоленому після тривалого застосування добрив у польовій сівозміні / Водні екосистеми та збереження їх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біорізноманіття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Збірник наукових праць. – Житомир: ЖНАЕУ, 2019. – С. 222–224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Нікітіна О.В. Калійна буферна здатність  як механізм підтримки екологічної рівноваги // Збірник тез Всеукраїнської конференції присвяченої 175-річчю Уманського НУС, Умань, 2019. — С.36-37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Залізняк Я. І. Аналіз стану річкових геосистем в умовах антропогенного впливу / Я. І. Залізняк // Матеріали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Всеукраїнської науково-практичної конференції «Водні і наземні екосистеми та збереження їх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біорізноманіття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- 2019»  (22-24 травня 2019 року). – Житомир, 2019.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Залізняк Я. І. Загальні проблеми трансформації річкових геосистем в умовах інтенсивного природокористування / Я. І. Залізняк // Матеріали Всеукраїнської наукової конференції молодих учених і науково-педагогічних працівників  «Підсумки наукової роботи за 2014-2019 рр.», приурочена 175-річчю  Уманського НУС. – Умань, 2019.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Залізняк Я. І.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Геоекосистемний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моніторинг водних об’єктів / Я. І. Залізняк // Матеріали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VІІ-ого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Всеукраїнського з’їзду екологів з міжнародною участю (Екологія/Ecology–2019), 25–27 вересня, 2019 [Електронне мережне наукове видання] : збірник наукових праць. – Вінниця: ВНТУ, 2019. – 206 с.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Залізняк Я. І. Інтенсифікація природокористування у Вінницькій області та її вплив на геосистеми річок // Матеріали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Всеукраїнських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Таліївських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читань Харківського національного університету імені В. Н.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Каразіна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–  Харків, Україна.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Залізняк Я. І. Геосистеми та екосистеми як об’єкти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геоекосистемного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(ландшафтно-екологічного) моніторингу // Я. І. Залізняк // Матеріали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інтернет-конференції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«Екологія – шляхи гармонізації відносин природи та суспільства», присвяченої 175-річчю з дня заснування Уманського національного університету садівництва. – Умань, 2019.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Косенко Ю.Ю. Екологічний туризм як фактор формування екологічної свідомості // Ю.Ю.Косенко // Матеріали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Всеукраїнських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Таліївських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читань Харківського національного університету імені В. Н.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Каразіна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Харків, Україна, 2019 р.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Косенко Ю.Ю. Екологічна стежка, як форма реалізації екологічного туру// Ю.Ю.Косенко // Матеріали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інтернет-конференції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«екологія – шляхи гармонізації відносин природи та суспільства», присвяченої 175-річчю з дня заснування Уманського національного університету садівництва. – Умань, 2019.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Суханова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І. П.,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Гурський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І. М. Оцінка шляхів забруднення продуктів харчування сполуками важких металів // Матеріали Всеукраїнської наукової конференції молодих учених і науково-педагогічних працівників «Підсумки наукової роботи за 2014-2019 рр.», приуроченої 175-річчю Уманського НУС, 14–15 травня 2019 р. /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Редкол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.: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О.О. (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ред.) та ін. Умань. Редакційно-видавничий відділ Уманського НУС, 2019. С. 304−305.</a:t>
                      </a: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Суханова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І.П.,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Гурський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І.М. Дослідження міграції важких металів на прикладі КСП «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Степанці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Канівського району Черкаської області // Матеріали Всеукраїнської науково-практичної конференції «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Рубіновські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читання» /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Редкол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.: В.П. Карпенко (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ред.) та ін. – Уманський НУС: Редакційно-видавничий відділ, 2019. С. 26 28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 Щетина М.А. Тучков Є.В. Оцінка водних ресурсів Миколаївської області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конференції, присвяченої 175-річчю заснування Уманського національного університету садівництва. Умань,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С. 67-68.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 Щетина М.А. Козлова Н.П Оцінка рівня забруднення атмосферного повітря у Вінницькій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областіі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конференції, присвяченої 175-річчю заснування Уманського національного університету садівництва. Умань,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С. 68-69.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244" marR="112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18058"/>
          </a:xfrm>
        </p:spPr>
        <p:txBody>
          <a:bodyPr/>
          <a:lstStyle/>
          <a:p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Тези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доповідей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на </a:t>
            </a:r>
            <a:r>
              <a:rPr lang="ru-RU" sz="2000" dirty="0" err="1">
                <a:solidFill>
                  <a:schemeClr val="tx2"/>
                </a:solidFill>
                <a:latin typeface="Impact" pitchFamily="34" charset="0"/>
              </a:rPr>
              <a:t>Всеукраїнських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Impact" pitchFamily="34" charset="0"/>
              </a:rPr>
              <a:t>конференціях</a:t>
            </a:r>
            <a:r>
              <a:rPr lang="ru-RU" sz="2000" dirty="0" smtClean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ru-RU" sz="2000" dirty="0" smtClean="0">
                <a:latin typeface="Impact" pitchFamily="34" charset="0"/>
              </a:rPr>
              <a:t>(</a:t>
            </a:r>
            <a:r>
              <a:rPr lang="ru-RU" sz="2000" dirty="0" err="1" smtClean="0">
                <a:latin typeface="Impact" pitchFamily="34" charset="0"/>
              </a:rPr>
              <a:t>продовження</a:t>
            </a:r>
            <a:r>
              <a:rPr lang="ru-RU" sz="2000" dirty="0" smtClean="0">
                <a:latin typeface="Impact" pitchFamily="34" charset="0"/>
              </a:rPr>
              <a:t>)</a:t>
            </a: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8706"/>
              </p:ext>
            </p:extLst>
          </p:nvPr>
        </p:nvGraphicFramePr>
        <p:xfrm>
          <a:off x="179512" y="836712"/>
          <a:ext cx="8784976" cy="6102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6"/>
              </a:tblGrid>
              <a:tr h="225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Назва публікації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244" marR="11244" marT="0" marB="0" anchor="ctr"/>
                </a:tc>
              </a:tr>
              <a:tr h="5876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24.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 В.,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О. Відношення представників роду ліщина до абіотичних факторів середовища в умовах міста Умань.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Пилозатримуюча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здатність листків дерев в умовах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урботехногенного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середовища. ///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конференції, присвяченої 175-річчю заснування Уманського національного університету садівництва. Умань,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С. 10 - 12.</a:t>
                      </a: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 Василенко О.В. Оцінка якості атмосферного повітря м. Умань методом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біоіндикації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конференції, присвяченої 175-річчю заснування Уманського національного університету садівництва. Умань,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С. 12-14.      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Дядченко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Я.О. Агроекологічні особливості вирощування кущових ягідних культур //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конференції, присвяченої 175-річчю заснування Уманського національного університету садівництва. Умань,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С. 20-21.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uk-UA" sz="1000" dirty="0" smtClean="0"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 Нікітіна О.В. Основні засади процесу біологічного очищення стічних вод для зменшення антропогенного навантаження на відкриті водойми //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конференції, присвяченої 175-річчю заснування Уманського національного університету садівництва. Умань,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С. 44-46.  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Суханова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І.П. Біологічний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колообіг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карбону – основного біогенного елементу //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конференції, присвяченої 175-річчю заснування Уманського національного університету садівництва. Умань,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С. 55-56.    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 Шевченко Н.О. Перспективи виробництва екологічної продукції галузі скотарства та її облік // Екологія – шляхи гармонізації відносин природи та суспільства. Збірник тез VІІІ Всеукраїнської науково-практичної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Інтернет-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конференції, присвяченої 175-річчю заснування Уманського національного університету садівництва. Умань, 16 жовтня 2019 року. / Під ред.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д.е.н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О.О.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Непочатенко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Ред.-вид.відділ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УНУС, Умань, 2019. – С. 63-65.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 В. Вплив абіотичних факторів середовища на ріст і розвиток робінії звичайної в умовах міста Умань. Підсумки наукової роботи за 2014‑2019 рр.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Всеукр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наук.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приурочена 175 річчю Уманського НУС. Умань, 2019. С. 56‑58, 0,2 д. а.</a:t>
                      </a: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А.В.,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О.О. Відношення представників роду Ліщина до абіотичних факторів середовища в умовах міста Умань. Екологія – шляхи гармонізації відносин природи та суспільства: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збірн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тез VІІІ Всеукраїнська науково-практичної Інтернет конференції, 16 жовтня 2019 р. Ред.-вид. відділ УНУС. Умань, 2019. С. 8‑10, 0,2 д. а.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 Сонько С.П., Чорноморець В.Ю. Вплив сучасного екологічного стану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агроландшафтів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здоров’я населення Черкаської області Сонько С.П., Чорноморець В.Ю. // Матеріали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Всеукраїнських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Таліївських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читань Харківського національного університету імені В. Н.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Каразіна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Харків, Україна, 2019 р. 133 с. - С.С. 101-104.</a:t>
                      </a: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 Сонько С.П., Ярошенко І.Ю. Оцінка використання сільськогосподарських земель Черкаської області. Сонько С.П., Ярошенко І.Ю. // Матеріали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Всеукраїнських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Таліївських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читань Харківського національного університету імені В. Н. </a:t>
                      </a:r>
                      <a:r>
                        <a:rPr lang="uk-UA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Каразіна</a:t>
                      </a:r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Харків, Україна, 2019 р. 133 с. - С.С. 104-107.  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uk-UA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lang="uk-UA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11244" marR="1124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1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lvl="0"/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Членство науково-педагогічних працівників  у </a:t>
            </a:r>
            <a:r>
              <a:rPr lang="uk-UA" sz="2000" dirty="0" smtClean="0">
                <a:latin typeface="Impact" pitchFamily="34" charset="0"/>
              </a:rPr>
              <a:t>спецрадах</a:t>
            </a:r>
            <a:r>
              <a:rPr lang="uk-UA" sz="2000" dirty="0">
                <a:latin typeface="Impact" pitchFamily="34" charset="0"/>
              </a:rPr>
              <a:t>, </a:t>
            </a:r>
            <a:r>
              <a:rPr lang="uk-UA" sz="2000" dirty="0" smtClean="0">
                <a:latin typeface="Impact" pitchFamily="34" charset="0"/>
              </a:rPr>
              <a:t> експертних </a:t>
            </a:r>
            <a:r>
              <a:rPr lang="uk-UA" sz="2000" dirty="0">
                <a:latin typeface="Impact" pitchFamily="34" charset="0"/>
              </a:rPr>
              <a:t>радах, </a:t>
            </a:r>
            <a:r>
              <a:rPr lang="uk-UA" sz="2000" dirty="0" smtClean="0">
                <a:latin typeface="Impact" pitchFamily="34" charset="0"/>
              </a:rPr>
              <a:t> редколегіях </a:t>
            </a:r>
            <a:r>
              <a:rPr lang="uk-UA" sz="2000" dirty="0">
                <a:latin typeface="Impact" pitchFamily="34" charset="0"/>
              </a:rPr>
              <a:t>наукових збірників (журналів)</a:t>
            </a: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28824"/>
              </p:ext>
            </p:extLst>
          </p:nvPr>
        </p:nvGraphicFramePr>
        <p:xfrm>
          <a:off x="755576" y="1268760"/>
          <a:ext cx="7848872" cy="35325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0385"/>
                <a:gridCol w="1475839"/>
                <a:gridCol w="583264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ПІБ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Член якої спецради (назва установи, при якій функціонує, шифр, спеціальність, яку 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представляє, назва наукового журналу)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</a:rPr>
                        <a:t>Сонько С.П.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Член </a:t>
                      </a:r>
                      <a:r>
                        <a:rPr lang="uk-UA" sz="14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редколегії журналу «Вісник Уманського національного університету садівництва» Уманський національний університет садівництва.</a:t>
                      </a:r>
                    </a:p>
                  </a:txBody>
                  <a:tcPr marL="68580" marR="68580" marT="0" marB="0"/>
                </a:tc>
              </a:tr>
              <a:tr h="8676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</a:rPr>
                        <a:t>Сонько С.П.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Член редколегії журналу «Вісник Харківського національного університету імені В. Н. </a:t>
                      </a:r>
                      <a:r>
                        <a:rPr lang="uk-UA" sz="14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Каразіна</a:t>
                      </a: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. Серія ЕКОЛОГІЯ.»  Харківський національний університет імені В.Н.</a:t>
                      </a:r>
                      <a:r>
                        <a:rPr lang="uk-UA" sz="14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Каразіна</a:t>
                      </a: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+mj-lt"/>
                        </a:rPr>
                        <a:t>Сонько С.П.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Василенко О.В.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Член редколегії журналу «Людина і довкілля. Проблеми </a:t>
                      </a:r>
                      <a:r>
                        <a:rPr lang="uk-UA" sz="14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неоекології</a:t>
                      </a: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». Харківський національний університет імені В.Н.</a:t>
                      </a:r>
                      <a:r>
                        <a:rPr lang="uk-UA" sz="14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Каразіна</a:t>
                      </a: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Сонько С.П.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Член галузевої експертної ради НАЗЯВО з галузі знань 10 природничі науки, спеціальності 103 Науки про Землю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7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uk-UA" sz="2000" dirty="0">
                <a:solidFill>
                  <a:schemeClr val="tx2"/>
                </a:solidFill>
                <a:latin typeface="Impact" pitchFamily="34" charset="0"/>
              </a:rPr>
              <a:t>Проведено </a:t>
            </a:r>
            <a:r>
              <a:rPr lang="uk-UA" sz="2000" dirty="0" smtClean="0">
                <a:solidFill>
                  <a:schemeClr val="tx2"/>
                </a:solidFill>
                <a:latin typeface="Impact" pitchFamily="34" charset="0"/>
              </a:rPr>
              <a:t>наукових </a:t>
            </a:r>
            <a:r>
              <a:rPr lang="uk-UA" sz="2000" dirty="0">
                <a:solidFill>
                  <a:schemeClr val="tx2"/>
                </a:solidFill>
                <a:latin typeface="Impact" pitchFamily="34" charset="0"/>
              </a:rPr>
              <a:t>заходів</a:t>
            </a: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753549"/>
              </p:ext>
            </p:extLst>
          </p:nvPr>
        </p:nvGraphicFramePr>
        <p:xfrm>
          <a:off x="611560" y="764704"/>
          <a:ext cx="8064896" cy="24185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40385"/>
                <a:gridCol w="5076239"/>
                <a:gridCol w="24482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Назва заходу (Міжнародні, Всеукраїнські й інші конференції, круглі столи, семінари тощо), дата проведення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Співорганізатори та кількість учасників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«Екологія – шляхи гармонізації відносин природи і суспільства» - </a:t>
                      </a:r>
                      <a:r>
                        <a:rPr lang="uk-UA" sz="16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УІІІВсеукраїнська</a:t>
                      </a:r>
                      <a:r>
                        <a:rPr lang="uk-UA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інтернет-конференція</a:t>
                      </a:r>
                      <a:r>
                        <a:rPr lang="uk-UA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, 16.10.18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+mj-lt"/>
                          <a:ea typeface="Calibri"/>
                          <a:cs typeface="Times New Roman"/>
                        </a:rPr>
                        <a:t>90 учасників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Науково-практичний семінар «Моніторинг екологічної якості середовища території університетського містечка УНУС»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15 учасників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2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uk-UA" sz="2000" dirty="0">
                <a:solidFill>
                  <a:schemeClr val="tx2"/>
                </a:solidFill>
                <a:latin typeface="Impact" pitchFamily="34" charset="0"/>
              </a:rPr>
              <a:t>Участь науково-педагогічних працівників </a:t>
            </a:r>
            <a:r>
              <a:rPr lang="uk-UA" sz="2000" dirty="0" smtClean="0">
                <a:solidFill>
                  <a:schemeClr val="tx2"/>
                </a:solidFill>
                <a:latin typeface="Impact" pitchFamily="34" charset="0"/>
              </a:rPr>
              <a:t>у </a:t>
            </a:r>
            <a:r>
              <a:rPr lang="uk-UA" sz="2000" dirty="0">
                <a:solidFill>
                  <a:schemeClr val="tx2"/>
                </a:solidFill>
                <a:latin typeface="Impact" pitchFamily="34" charset="0"/>
              </a:rPr>
              <a:t>наукових </a:t>
            </a:r>
            <a:r>
              <a:rPr lang="uk-UA" sz="2000" dirty="0" smtClean="0">
                <a:solidFill>
                  <a:schemeClr val="tx2"/>
                </a:solidFill>
                <a:latin typeface="Impact" pitchFamily="34" charset="0"/>
              </a:rPr>
              <a:t>заходах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Impact" pitchFamily="34" charset="0"/>
              </a:rPr>
            </a:b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144667"/>
              </p:ext>
            </p:extLst>
          </p:nvPr>
        </p:nvGraphicFramePr>
        <p:xfrm>
          <a:off x="251520" y="476672"/>
          <a:ext cx="8568952" cy="6459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232248"/>
                <a:gridCol w="5040560"/>
                <a:gridCol w="1008112"/>
              </a:tblGrid>
              <a:tr h="146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№ п/</a:t>
                      </a:r>
                      <a:r>
                        <a:rPr lang="uk-UA" sz="1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47" marR="1847" marT="1847" marB="184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П.І.Б учасника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47" marR="1847" marT="1847" marB="184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Назва 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заходу, Дата проведення, Місце 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проведення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47" marR="1847" marT="1847" marB="184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Вид участі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47" marR="1847" marT="1847" marB="1847" anchor="ctr"/>
                </a:tc>
              </a:tr>
              <a:tr h="4794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Сонько С.П., </a:t>
                      </a:r>
                      <a:r>
                        <a:rPr lang="uk-UA" sz="1200" dirty="0" err="1">
                          <a:effectLst/>
                          <a:latin typeface="+mj-lt"/>
                          <a:cs typeface="Times New Roman"/>
                        </a:rPr>
                        <a:t>Гурський</a:t>
                      </a: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 І. М., 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+mj-lt"/>
                          <a:cs typeface="Times New Roman"/>
                        </a:rPr>
                        <a:t>Суханова</a:t>
                      </a: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 І. П., 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Василенко О. В., 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Нікітіна О. В., Косенко Ю. Ю., 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+mj-lt"/>
                          <a:cs typeface="Times New Roman"/>
                        </a:rPr>
                        <a:t>Балабак</a:t>
                      </a: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 А. В.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Сорока Л.В., Безділь Р.В. Косенко Ю. Ю., Шевченко Н.О., Залізняк Я. І.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VІІІ Всеукраїнська науково-практична Інтернет-конференція «</a:t>
                      </a:r>
                      <a:r>
                        <a:rPr lang="uk-UA" sz="1200" spc="-30">
                          <a:effectLst/>
                          <a:latin typeface="+mj-lt"/>
                          <a:cs typeface="Times New Roman"/>
                        </a:rPr>
                        <a:t>Екологія – шляхи </a:t>
                      </a: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гармонізації відносин природи та суспільства». 16 жовтня 2019 р., м. </a:t>
                      </a:r>
                      <a:r>
                        <a:rPr lang="uk-UA" sz="1200" cap="all">
                          <a:effectLst/>
                          <a:latin typeface="+mj-lt"/>
                          <a:cs typeface="Times New Roman"/>
                        </a:rPr>
                        <a:t>У</a:t>
                      </a: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мань, Уманський НУС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Публікація, організація, макет оригінал збірника тез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Сонько С.П., Тимошенко Н.В.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/>
                        </a:rPr>
                        <a:t>Науково-практична конференція Всеукраїнського конкурсу студентських наукових робіт за спеціальністю «Екологія» (20-22 березня 2019 року). – Полтава: ПолтНТУ, 2019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Сонько С.П.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Міжнародна наук.-практ. конф. присвячена 25-річчю відкриття спеціальності «Екологія» у Тернопільському національному педагогічному університеті ім. В. Гнатюка «Міждисциплінарні інтеграційні процеси у системі географічної та екологічної науки». -7-8 травня 2019 р.м.Тернопіль.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доповідь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Сонько С.П.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Геодезичні вишукування та землевпорядні дослідження в умовах Правобережного Лісостепу України: Всеукр. наук.-практ. Інтер.-конф., присвячена 175-річчю Уманського національного університету садівництва (м. Умань, 17 квітня 2019 р.)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Сонько С.П.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Всеукраїнська науково-практична конференція «Рубіновські читання», Уманський НУС, 16 травня 2019 року., Умань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Сонько С.П.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«Стратегії та модуси соціального буття сучасної людини: захист та допомога» Міжнародна н.-пр. конф., 17 травня 2019 р., м. Чернігів. «Педагогічний колегіум» ім. Т.Г. Шевченка.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доповідь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Сонько С.П.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«Освіта і наука у сфері національної безпеки: проблеми і пріоритети розвитку» ІІІ Міжн. н.-пр. конф., присвячена 25-річчю відродження та 450-річчю утворення Національного університету «Острозька академія» (14 червня 2019 р., м. Острог, Нац. ун-т «Острозька академія»)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доповідь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1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+mj-lt"/>
                          <a:cs typeface="Times New Roman"/>
                        </a:rPr>
                        <a:t>Сонько С.П.</a:t>
                      </a:r>
                      <a:endParaRPr lang="uk-UA" sz="10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Водні екосистеми та збереження їх біорізноманіття. Всеукраїнська науково-практична конференція 22-24 травня 2019 року. – Житомир: ЖНАЕУ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+mj-lt"/>
                          <a:cs typeface="Times New Roman"/>
                        </a:rPr>
                        <a:t> </a:t>
                      </a:r>
                      <a:endParaRPr lang="uk-UA" sz="10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4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926807" y="903784"/>
            <a:ext cx="4055071" cy="52014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000" algn="just"/>
            <a:r>
              <a:rPr lang="uk-UA" sz="1100" i="0" dirty="0"/>
              <a:t> </a:t>
            </a:r>
            <a:r>
              <a:rPr lang="uk-UA" sz="1100" dirty="0" smtClean="0"/>
              <a:t>На </a:t>
            </a:r>
            <a:r>
              <a:rPr lang="uk-UA" sz="1100" dirty="0"/>
              <a:t>сьогодні на </a:t>
            </a:r>
            <a:r>
              <a:rPr lang="uk-UA" sz="1100" dirty="0" smtClean="0"/>
              <a:t>кафедрі </a:t>
            </a:r>
            <a:r>
              <a:rPr lang="uk-UA" sz="1100" dirty="0" err="1" smtClean="0"/>
              <a:t>ліцензійований</a:t>
            </a:r>
            <a:r>
              <a:rPr lang="uk-UA" sz="1100" dirty="0" smtClean="0"/>
              <a:t> ОР «молодший бакалавр» спеціальності «Екологія» </a:t>
            </a:r>
            <a:r>
              <a:rPr lang="uk-UA" sz="1100" dirty="0"/>
              <a:t>акредитовані </a:t>
            </a:r>
            <a:r>
              <a:rPr lang="uk-UA" sz="1100" dirty="0" smtClean="0"/>
              <a:t>ОР </a:t>
            </a:r>
            <a:r>
              <a:rPr lang="uk-UA" sz="1100" dirty="0"/>
              <a:t>«бакалавр» </a:t>
            </a:r>
            <a:r>
              <a:rPr lang="uk-UA" sz="1100" dirty="0" smtClean="0"/>
              <a:t>зі спеціальностей «Екологія</a:t>
            </a:r>
            <a:r>
              <a:rPr lang="uk-UA" sz="1100" dirty="0"/>
              <a:t>», «Технології захисту навколишнього середовища» та «Науки про Землю», а також </a:t>
            </a:r>
            <a:r>
              <a:rPr lang="uk-UA" sz="1100" dirty="0" smtClean="0"/>
              <a:t>ОР </a:t>
            </a:r>
            <a:r>
              <a:rPr lang="uk-UA" sz="1100" dirty="0"/>
              <a:t>«магістр» </a:t>
            </a:r>
            <a:r>
              <a:rPr lang="uk-UA" sz="1100" dirty="0" smtClean="0"/>
              <a:t>зі спеціальності </a:t>
            </a:r>
            <a:r>
              <a:rPr lang="uk-UA" sz="1100" dirty="0"/>
              <a:t>«Екологія» та «Технології захисту навколишнього середовища» з ліцензійним обсягом по 15 осіб.</a:t>
            </a:r>
          </a:p>
          <a:p>
            <a:pPr algn="just"/>
            <a:r>
              <a:rPr lang="uk-UA" sz="1100" dirty="0" smtClean="0"/>
              <a:t>В </a:t>
            </a:r>
            <a:r>
              <a:rPr lang="uk-UA" sz="1100" dirty="0"/>
              <a:t>аспірантурі з </a:t>
            </a:r>
            <a:r>
              <a:rPr lang="uk-UA" sz="1100" dirty="0" smtClean="0"/>
              <a:t>ОР </a:t>
            </a:r>
            <a:r>
              <a:rPr lang="uk-UA" sz="1100" dirty="0"/>
              <a:t>«доктор філософії» з напряму 103 «Науки про </a:t>
            </a:r>
            <a:r>
              <a:rPr lang="uk-UA" sz="1100" dirty="0" smtClean="0"/>
              <a:t>Землю» вчиться 10 </a:t>
            </a:r>
            <a:r>
              <a:rPr lang="uk-UA" sz="1100" dirty="0"/>
              <a:t>аспірантів, з яких </a:t>
            </a:r>
            <a:r>
              <a:rPr lang="uk-UA" sz="1100" dirty="0" smtClean="0"/>
              <a:t>8 </a:t>
            </a:r>
            <a:r>
              <a:rPr lang="uk-UA" sz="1100" dirty="0"/>
              <a:t>на денній формі і 2 на заочній.</a:t>
            </a:r>
          </a:p>
          <a:p>
            <a:pPr algn="just"/>
            <a:r>
              <a:rPr lang="uk-UA" sz="1100" dirty="0" smtClean="0"/>
              <a:t>На </a:t>
            </a:r>
            <a:r>
              <a:rPr lang="uk-UA" sz="1100" dirty="0"/>
              <a:t>кафедрі працює </a:t>
            </a:r>
            <a:r>
              <a:rPr lang="uk-UA" sz="1100" dirty="0" smtClean="0"/>
              <a:t>13 </a:t>
            </a:r>
            <a:r>
              <a:rPr lang="uk-UA" sz="1100" dirty="0"/>
              <a:t>науково-педагогічних працівників </a:t>
            </a:r>
            <a:r>
              <a:rPr lang="uk-UA" sz="1100" dirty="0" smtClean="0"/>
              <a:t>(11 </a:t>
            </a:r>
            <a:r>
              <a:rPr lang="uk-UA" sz="1100" dirty="0"/>
              <a:t>з науковими ступенями). </a:t>
            </a:r>
            <a:endParaRPr lang="ru-RU" sz="1100" dirty="0"/>
          </a:p>
          <a:p>
            <a:pPr algn="just"/>
            <a:r>
              <a:rPr lang="uk-UA" sz="1100" dirty="0"/>
              <a:t>Впродовж </a:t>
            </a:r>
            <a:r>
              <a:rPr lang="uk-UA" sz="1100" dirty="0" smtClean="0"/>
              <a:t>2018 </a:t>
            </a:r>
            <a:r>
              <a:rPr lang="uk-UA" sz="1100" dirty="0"/>
              <a:t>календарного року надруковано </a:t>
            </a:r>
            <a:r>
              <a:rPr lang="uk-UA" sz="1100" dirty="0" smtClean="0"/>
              <a:t>89 </a:t>
            </a:r>
            <a:r>
              <a:rPr lang="uk-UA" sz="1100" dirty="0"/>
              <a:t>наукових </a:t>
            </a:r>
            <a:r>
              <a:rPr lang="uk-UA" sz="1100" dirty="0" smtClean="0"/>
              <a:t>праці, серед яких </a:t>
            </a:r>
            <a:r>
              <a:rPr lang="uk-UA" sz="1100" b="1" dirty="0" smtClean="0"/>
              <a:t>5 </a:t>
            </a:r>
            <a:r>
              <a:rPr lang="uk-UA" sz="1100" b="1" dirty="0" smtClean="0"/>
              <a:t>у</a:t>
            </a:r>
            <a:r>
              <a:rPr lang="uk-UA" sz="1100" dirty="0" smtClean="0"/>
              <a:t> </a:t>
            </a:r>
            <a:r>
              <a:rPr lang="en-US" sz="1100" b="1" dirty="0"/>
              <a:t>Web of </a:t>
            </a:r>
            <a:r>
              <a:rPr lang="en-US" sz="1100" b="1" dirty="0" smtClean="0"/>
              <a:t>Science</a:t>
            </a:r>
            <a:r>
              <a:rPr lang="uk-UA" sz="1100" b="1" dirty="0" smtClean="0"/>
              <a:t> і 1 у </a:t>
            </a:r>
            <a:r>
              <a:rPr lang="en-US" sz="1100" b="1" dirty="0" smtClean="0"/>
              <a:t>Scopus</a:t>
            </a:r>
            <a:r>
              <a:rPr lang="uk-UA" sz="1100" dirty="0" smtClean="0"/>
              <a:t>. </a:t>
            </a:r>
            <a:r>
              <a:rPr lang="uk-UA" sz="1100" b="1" dirty="0" smtClean="0"/>
              <a:t>Більшість публікацій кафедри  розміщено в університетському </a:t>
            </a:r>
            <a:r>
              <a:rPr lang="uk-UA" sz="1100" b="1" dirty="0" err="1" smtClean="0"/>
              <a:t>репозитарії</a:t>
            </a:r>
            <a:r>
              <a:rPr lang="uk-UA" sz="1100" b="1" dirty="0" smtClean="0"/>
              <a:t>. </a:t>
            </a:r>
            <a:r>
              <a:rPr lang="uk-UA" sz="1100" dirty="0" smtClean="0"/>
              <a:t> </a:t>
            </a:r>
            <a:r>
              <a:rPr lang="uk-UA" sz="1100" dirty="0"/>
              <a:t>Викладачі взяли участь у </a:t>
            </a:r>
            <a:r>
              <a:rPr lang="uk-UA" sz="1100" dirty="0" smtClean="0"/>
              <a:t>20 </a:t>
            </a:r>
            <a:r>
              <a:rPr lang="uk-UA" sz="1100" dirty="0"/>
              <a:t>наукових заходах.</a:t>
            </a:r>
            <a:endParaRPr lang="ru-RU" sz="1100" dirty="0"/>
          </a:p>
          <a:p>
            <a:pPr algn="just"/>
            <a:r>
              <a:rPr lang="uk-UA" sz="1100" dirty="0"/>
              <a:t>У </a:t>
            </a:r>
            <a:r>
              <a:rPr lang="uk-UA" sz="1100" dirty="0" smtClean="0"/>
              <a:t>2019 </a:t>
            </a:r>
            <a:r>
              <a:rPr lang="uk-UA" sz="1100" dirty="0"/>
              <a:t>році індекс Гірша в </a:t>
            </a:r>
            <a:r>
              <a:rPr lang="en-US" sz="1100" dirty="0"/>
              <a:t>Google Academy </a:t>
            </a:r>
            <a:r>
              <a:rPr lang="uk-UA" sz="1100" dirty="0" smtClean="0"/>
              <a:t>кафедри  складає 15 (</a:t>
            </a:r>
            <a:r>
              <a:rPr lang="en-US" sz="1100" dirty="0"/>
              <a:t>http://</a:t>
            </a:r>
            <a:r>
              <a:rPr lang="en-US" sz="1100" dirty="0" smtClean="0"/>
              <a:t>nbuviap.gov.ua/bpnu/index.php?page_sites=kolectivy</a:t>
            </a:r>
            <a:r>
              <a:rPr lang="uk-UA" sz="1100" dirty="0" smtClean="0"/>
              <a:t>).</a:t>
            </a:r>
            <a:r>
              <a:rPr lang="uk-UA" sz="1100" b="1" dirty="0" smtClean="0"/>
              <a:t> </a:t>
            </a:r>
            <a:r>
              <a:rPr lang="uk-UA" sz="1100" dirty="0" smtClean="0"/>
              <a:t>(</a:t>
            </a:r>
            <a:r>
              <a:rPr lang="uk-UA" sz="1100" dirty="0">
                <a:hlinkClick r:id="rId2"/>
              </a:rPr>
              <a:t>https://scholar.google.com.ua/citations?user=clwefiMAAAAJ&amp;hl=uk</a:t>
            </a:r>
            <a:r>
              <a:rPr lang="uk-UA" sz="1100" dirty="0" smtClean="0"/>
              <a:t>). Сумарний </a:t>
            </a:r>
            <a:r>
              <a:rPr lang="uk-UA" sz="1100" dirty="0"/>
              <a:t>індекс Гірша викладачів кафедри дорівнює </a:t>
            </a:r>
            <a:r>
              <a:rPr lang="uk-UA" sz="1100" dirty="0" smtClean="0"/>
              <a:t>48</a:t>
            </a:r>
            <a:r>
              <a:rPr lang="uk-UA" sz="1100" dirty="0" smtClean="0"/>
              <a:t>, </a:t>
            </a:r>
            <a:r>
              <a:rPr lang="uk-UA" sz="1100" dirty="0" smtClean="0"/>
              <a:t>що перевищує минулорічне значення на  3 п.</a:t>
            </a:r>
          </a:p>
          <a:p>
            <a:pPr algn="just"/>
            <a:r>
              <a:rPr lang="uk-UA" sz="1100" dirty="0"/>
              <a:t>У </a:t>
            </a:r>
            <a:r>
              <a:rPr lang="uk-UA" sz="1100" dirty="0" smtClean="0"/>
              <a:t>2019 </a:t>
            </a:r>
            <a:r>
              <a:rPr lang="uk-UA" sz="1100" dirty="0"/>
              <a:t>році створено декілька профілів викладачів у міжнародній </a:t>
            </a:r>
            <a:r>
              <a:rPr lang="uk-UA" sz="1100" dirty="0" err="1"/>
              <a:t>наукометричній</a:t>
            </a:r>
            <a:r>
              <a:rPr lang="uk-UA" sz="1100" dirty="0"/>
              <a:t> базі даних </a:t>
            </a:r>
            <a:r>
              <a:rPr lang="uk-UA" sz="1100" dirty="0" err="1"/>
              <a:t>Research</a:t>
            </a:r>
            <a:r>
              <a:rPr lang="uk-UA" sz="1100" dirty="0"/>
              <a:t> </a:t>
            </a:r>
            <a:r>
              <a:rPr lang="uk-UA" sz="1100" dirty="0" err="1"/>
              <a:t>Gate</a:t>
            </a:r>
            <a:r>
              <a:rPr lang="uk-UA" sz="1100" dirty="0" smtClean="0"/>
              <a:t>.. </a:t>
            </a:r>
            <a:r>
              <a:rPr lang="uk-UA" sz="1100" dirty="0"/>
              <a:t>Взагалі у цій базі було розміщено близько </a:t>
            </a:r>
            <a:r>
              <a:rPr lang="uk-UA" sz="1100" dirty="0" smtClean="0"/>
              <a:t>460 </a:t>
            </a:r>
            <a:r>
              <a:rPr lang="uk-UA" sz="1100" dirty="0"/>
              <a:t>повнотекстових публікацій, серед яких близько </a:t>
            </a:r>
            <a:r>
              <a:rPr lang="uk-UA" sz="1100" dirty="0" smtClean="0"/>
              <a:t>70 </a:t>
            </a:r>
            <a:r>
              <a:rPr lang="uk-UA" sz="1100" dirty="0"/>
              <a:t>одержали індекс «</a:t>
            </a:r>
            <a:r>
              <a:rPr lang="en-US" sz="1100" dirty="0" err="1"/>
              <a:t>doi</a:t>
            </a:r>
            <a:r>
              <a:rPr lang="uk-UA" sz="1100" dirty="0"/>
              <a:t>»</a:t>
            </a:r>
            <a:r>
              <a:rPr lang="uk-UA" sz="1200" dirty="0"/>
              <a:t>.</a:t>
            </a:r>
          </a:p>
          <a:p>
            <a:pPr algn="just"/>
            <a:endParaRPr lang="ru-RU" sz="1200" dirty="0">
              <a:effectLst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78172" y="99031"/>
            <a:ext cx="8675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800" i="0" dirty="0" smtClean="0">
                <a:latin typeface="Impact" pitchFamily="34" charset="0"/>
              </a:rPr>
              <a:t>Стисла довідка про кафедру</a:t>
            </a:r>
            <a:endParaRPr lang="ru-RU" sz="2800" i="0" dirty="0" smtClean="0">
              <a:effectLst/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6" y="4044059"/>
            <a:ext cx="4698651" cy="264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 bwMode="auto">
          <a:xfrm flipH="1">
            <a:off x="4139952" y="4797152"/>
            <a:ext cx="1152128" cy="3600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6" y="908720"/>
            <a:ext cx="4677941" cy="291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46050"/>
          </a:xfrm>
        </p:spPr>
        <p:txBody>
          <a:bodyPr/>
          <a:lstStyle/>
          <a:p>
            <a:r>
              <a:rPr lang="uk-UA" sz="2000" dirty="0">
                <a:solidFill>
                  <a:schemeClr val="tx2"/>
                </a:solidFill>
                <a:latin typeface="Impact" pitchFamily="34" charset="0"/>
              </a:rPr>
              <a:t>Участь науково-педагогічних працівників </a:t>
            </a:r>
            <a:r>
              <a:rPr lang="uk-UA" sz="2000" dirty="0" smtClean="0">
                <a:solidFill>
                  <a:schemeClr val="tx2"/>
                </a:solidFill>
                <a:latin typeface="Impact" pitchFamily="34" charset="0"/>
              </a:rPr>
              <a:t>у </a:t>
            </a:r>
            <a:r>
              <a:rPr lang="uk-UA" sz="2000" dirty="0">
                <a:solidFill>
                  <a:schemeClr val="tx2"/>
                </a:solidFill>
                <a:latin typeface="Impact" pitchFamily="34" charset="0"/>
              </a:rPr>
              <a:t>наукових </a:t>
            </a:r>
            <a:r>
              <a:rPr lang="uk-UA" sz="2000" dirty="0" smtClean="0">
                <a:solidFill>
                  <a:schemeClr val="tx2"/>
                </a:solidFill>
                <a:latin typeface="Impact" pitchFamily="34" charset="0"/>
              </a:rPr>
              <a:t>заходах</a:t>
            </a:r>
            <a:br>
              <a:rPr lang="uk-UA" sz="2000" dirty="0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uk-UA" sz="2000" dirty="0" smtClean="0">
                <a:latin typeface="Impact" pitchFamily="34" charset="0"/>
              </a:rPr>
              <a:t>(продовження)</a:t>
            </a:r>
            <a:r>
              <a:rPr lang="ru-RU" sz="2000" dirty="0">
                <a:solidFill>
                  <a:schemeClr val="tx2"/>
                </a:solidFill>
                <a:latin typeface="Impact" pitchFamily="34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Impact" pitchFamily="34" charset="0"/>
              </a:rPr>
            </a:b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84965"/>
              </p:ext>
            </p:extLst>
          </p:nvPr>
        </p:nvGraphicFramePr>
        <p:xfrm>
          <a:off x="179512" y="1052736"/>
          <a:ext cx="8568952" cy="4989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232248"/>
                <a:gridCol w="5040560"/>
                <a:gridCol w="1008112"/>
              </a:tblGrid>
              <a:tr h="146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№ п/</a:t>
                      </a:r>
                      <a:r>
                        <a:rPr lang="uk-UA" sz="12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47" marR="1847" marT="1847" marB="184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П.І.Б учасника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47" marR="1847" marT="1847" marB="184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Назва </a:t>
                      </a:r>
                      <a:r>
                        <a:rPr lang="uk-UA" sz="12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заходу, Дата проведення, Місце </a:t>
                      </a: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проведення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47" marR="1847" marT="1847" marB="184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Вид участі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847" marR="1847" marT="1847" marB="1847" anchor="ctr"/>
                </a:tc>
              </a:tr>
              <a:tr h="4794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9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Сонько С.П.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«Регіональні проблеми України: географічний аналіз та пошук шляхів вирішення». УІІІ Всеукраїнська науково-практична конференція з міжнародною участю. (3-4 жовтня 2019 року, м.Херсон, Херсонський державний університет)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33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10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Сонько С.П.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cs typeface="Times New Roman"/>
                        </a:rPr>
                        <a:t>The 2 </a:t>
                      </a:r>
                      <a:r>
                        <a:rPr lang="en-US" sz="900" dirty="0" err="1">
                          <a:effectLst/>
                          <a:latin typeface="+mj-lt"/>
                          <a:cs typeface="Times New Roman"/>
                        </a:rPr>
                        <a:t>nd</a:t>
                      </a:r>
                      <a:r>
                        <a:rPr lang="en-US" sz="900" dirty="0">
                          <a:effectLst/>
                          <a:latin typeface="+mj-lt"/>
                          <a:cs typeface="Times New Roman"/>
                        </a:rPr>
                        <a:t> International scientific and practical conference “Dynamics of the development of world science” (October 23-25, 2019) Vancouver, Canada. 2019</a:t>
                      </a:r>
                      <a:endParaRPr lang="uk-UA" sz="9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</a:txBody>
                  <a:tcPr marL="68580" marR="68580" marT="0" marB="0"/>
                </a:tc>
              </a:tr>
              <a:tr h="2661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11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spc="-30">
                          <a:effectLst/>
                          <a:latin typeface="+mj-lt"/>
                          <a:cs typeface="Times New Roman"/>
                        </a:rPr>
                        <a:t>Василенко О. В.</a:t>
                      </a:r>
                      <a:endParaRPr lang="uk-UA" sz="9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j-lt"/>
                          <a:cs typeface="Times New Roman"/>
                        </a:rPr>
                        <a:t>International Scientific Conference Scientific Development of New Eastern Europe: Conference Proceedings, Part II, April 6th, 2019. </a:t>
                      </a:r>
                      <a:r>
                        <a:rPr lang="uk-UA" sz="900" dirty="0" err="1">
                          <a:effectLst/>
                          <a:latin typeface="+mj-lt"/>
                          <a:cs typeface="Times New Roman"/>
                        </a:rPr>
                        <a:t>Riga</a:t>
                      </a: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, </a:t>
                      </a:r>
                      <a:r>
                        <a:rPr lang="uk-UA" sz="900" dirty="0" err="1">
                          <a:effectLst/>
                          <a:latin typeface="+mj-lt"/>
                          <a:cs typeface="Times New Roman"/>
                        </a:rPr>
                        <a:t>Latvia</a:t>
                      </a:r>
                      <a:endParaRPr lang="uk-UA" sz="9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</a:txBody>
                  <a:tcPr marL="68580" marR="68580" marT="0" marB="0"/>
                </a:tc>
              </a:tr>
              <a:tr h="203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12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spc="-30">
                          <a:effectLst/>
                          <a:latin typeface="+mj-lt"/>
                          <a:cs typeface="Times New Roman"/>
                        </a:rPr>
                        <a:t>Василенко О. В., Суханова І. П., Нікітіна О. В., Балабак А. В.</a:t>
                      </a:r>
                      <a:endParaRPr lang="uk-UA" sz="9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j-lt"/>
                          <a:cs typeface="Times New Roman"/>
                        </a:rPr>
                        <a:t>V</a:t>
                      </a: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 Міжнародна науково-практична конференція «Інноваційні технології вирощування, зберігання і переробки продукції садівництва». Умань, 23-24 травня 2019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</a:txBody>
                  <a:tcPr marL="68580" marR="68580" marT="0" marB="0"/>
                </a:tc>
              </a:tr>
              <a:tr h="336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13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spc="-30">
                          <a:effectLst/>
                          <a:latin typeface="+mj-lt"/>
                          <a:cs typeface="Times New Roman"/>
                        </a:rPr>
                        <a:t>Василенко О. В., Суханова І. П., Нікітіна О. В., Балабак А. В.</a:t>
                      </a:r>
                      <a:endParaRPr lang="uk-UA" sz="90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ea typeface="Calibri"/>
                          <a:cs typeface="Times New Roman"/>
                        </a:rPr>
                        <a:t>Всеукраїнська науково-практична конференція «Водні і наземні екосистеми та збереження їх біорізноманіття </a:t>
                      </a:r>
                      <a:r>
                        <a:rPr lang="uk-UA" sz="9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uk-UA" sz="900">
                          <a:effectLst/>
                          <a:latin typeface="+mj-lt"/>
                          <a:ea typeface="Calibri"/>
                          <a:cs typeface="Times New Roman"/>
                        </a:rPr>
                        <a:t> 2019». Житомир, 22</a:t>
                      </a:r>
                      <a:r>
                        <a:rPr lang="uk-UA" sz="9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uk-UA" sz="900">
                          <a:effectLst/>
                          <a:latin typeface="+mj-lt"/>
                          <a:ea typeface="Calibri"/>
                          <a:cs typeface="Times New Roman"/>
                        </a:rPr>
                        <a:t>24 травня 2019 року.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</a:txBody>
                  <a:tcPr marL="68580" marR="68580" marT="0" marB="0"/>
                </a:tc>
              </a:tr>
              <a:tr h="3842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14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Залізняк Я. І.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Курси підвищення кваліфікації на тему: «Упорядкування водоохоронних зон малих річок в басейні річки Південний Буг»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Доповідь</a:t>
                      </a:r>
                    </a:p>
                  </a:txBody>
                  <a:tcPr marL="68580" marR="68580" marT="0" marB="0"/>
                </a:tc>
              </a:tr>
              <a:tr h="2891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15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Косенко Ю. Ю.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XV Всеукраїнські Таліївські читання Харківського національного університету імені В. Н. Каразіна.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</a:txBody>
                  <a:tcPr marL="68580" marR="68580" marT="0" marB="0"/>
                </a:tc>
              </a:tr>
              <a:tr h="391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16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Суханова І. П., Гурський І. 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Всеукраїнська наукова конференціямолодих учених і науково-педагогічних працівників «Підсумки наукової роботи за 2014-2019 рр.», приуроченої 175-річчю Уманського НУС, 14–15 травня 2019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</a:txBody>
                  <a:tcPr marL="68580" marR="68580" marT="0" marB="0"/>
                </a:tc>
              </a:tr>
              <a:tr h="391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17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Суханова І. П., Гурський І. 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Всеукраїнська науково-практична конференція «Рубіновські читання»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</a:txBody>
                  <a:tcPr marL="68580" marR="68580" marT="0" marB="0"/>
                </a:tc>
              </a:tr>
              <a:tr h="391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18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cs typeface="Times New Roman"/>
                        </a:rPr>
                        <a:t>Шевченко Н.О.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  <a:latin typeface="+mj-lt"/>
                          <a:ea typeface="Calibri"/>
                          <a:cs typeface="Times New Roman"/>
                        </a:rPr>
                        <a:t>Нарада  «Здійснення заходів направлених на локалізацію та ліквідацію вогнищ небезпечного карантинного бур’яну - амброзії полинолистої та надання дорадчих послуг суб’єктам господарювання та сільському населенню» 11.09.2019 р. УНУС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  <a:latin typeface="+mj-lt"/>
                          <a:cs typeface="Times New Roman"/>
                        </a:rPr>
                        <a:t>Доповідь</a:t>
                      </a:r>
                    </a:p>
                  </a:txBody>
                  <a:tcPr marL="68580" marR="68580" marT="0" marB="0"/>
                </a:tc>
              </a:tr>
              <a:tr h="391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19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j-lt"/>
                          <a:cs typeface="Times New Roman"/>
                        </a:rPr>
                        <a:t>Шевченко Н.О.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+mj-lt"/>
                          <a:cs typeface="Times New Roman"/>
                        </a:rPr>
                        <a:t>Короткострокові курси підвищення кваліфікації на тему: «Упорядкування  водоохоронних зон малих річок в басейні річки Південний Буг» , 19-20.09.2019 р. Уманська міська рада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+mj-lt"/>
                          <a:cs typeface="Times New Roman"/>
                        </a:rPr>
                        <a:t>Слухач</a:t>
                      </a:r>
                    </a:p>
                  </a:txBody>
                  <a:tcPr marL="68580" marR="68580" marT="0" marB="0"/>
                </a:tc>
              </a:tr>
              <a:tr h="391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/>
                        </a:rPr>
                        <a:t>20</a:t>
                      </a:r>
                      <a:endParaRPr lang="uk-UA" sz="1000" b="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+mj-lt"/>
                          <a:cs typeface="Times New Roman"/>
                        </a:rPr>
                        <a:t>Суханова І. П., Балабак А. В., Василенко О. В., Нікітіна О. В., Сорока Л. В., Шевченко Н. О.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j-lt"/>
                          <a:cs typeface="Times New Roman"/>
                        </a:rPr>
                        <a:t>VІ Міжнародна науково-практична конференція «Актуальні питання сучасної аграрної науки», присвяченої 175-річчю з дня заснування університету, 21 листопада 2019 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j-lt"/>
                          <a:cs typeface="Times New Roman"/>
                        </a:rPr>
                        <a:t>Публікація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346050"/>
          </a:xfrm>
        </p:spPr>
        <p:txBody>
          <a:bodyPr/>
          <a:lstStyle/>
          <a:p>
            <a:r>
              <a:rPr lang="uk-UA" sz="2000" dirty="0">
                <a:solidFill>
                  <a:schemeClr val="tx2"/>
                </a:solidFill>
                <a:latin typeface="Impact" pitchFamily="34" charset="0"/>
              </a:rPr>
              <a:t>Відомості про науково-дослідну роботу та інноваційну діяльність молодих учених, аспірантів та студентів</a:t>
            </a:r>
            <a:endParaRPr lang="ru-RU" sz="2000" dirty="0"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20688"/>
            <a:ext cx="88569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/>
              <a:t>За звітний період студенти, магістранти, аспіранти кафедри традиційно приймали участь у різнорівневих наукових заходах, де представляли результати наукової та навчальної діяльності. Зокрема:</a:t>
            </a:r>
          </a:p>
          <a:p>
            <a:pPr lvl="0" algn="just"/>
            <a:r>
              <a:rPr lang="uk-UA" sz="1600" dirty="0" smtClean="0"/>
              <a:t>- у </a:t>
            </a:r>
            <a:r>
              <a:rPr lang="uk-UA" sz="1600" dirty="0"/>
              <a:t> І етапі </a:t>
            </a:r>
            <a:r>
              <a:rPr lang="uk-UA" sz="1600" dirty="0" err="1"/>
              <a:t>агрополітичних</a:t>
            </a:r>
            <a:r>
              <a:rPr lang="uk-UA" sz="1600" dirty="0"/>
              <a:t> дебатів (призери – магістранти спеціальності 101 «Екологія» Нечипоренко Наталія та Тимошенко Наталія);</a:t>
            </a:r>
          </a:p>
          <a:p>
            <a:pPr lvl="0" algn="just"/>
            <a:r>
              <a:rPr lang="uk-UA" sz="1600" dirty="0" smtClean="0"/>
              <a:t>- у </a:t>
            </a:r>
            <a:r>
              <a:rPr lang="uk-UA" sz="1600" dirty="0"/>
              <a:t>VІІІ Всеукраїнській науково-практичній </a:t>
            </a:r>
            <a:r>
              <a:rPr lang="uk-UA" sz="1600" dirty="0" err="1"/>
              <a:t>інтернет-конференції</a:t>
            </a:r>
            <a:r>
              <a:rPr lang="uk-UA" sz="1600" dirty="0"/>
              <a:t> «Екологія – шляхи гармонізації відносин природи та суспільства». 16 жовтня 2019 р., м. </a:t>
            </a:r>
            <a:r>
              <a:rPr lang="uk-UA" sz="1600" cap="all" dirty="0"/>
              <a:t>У</a:t>
            </a:r>
            <a:r>
              <a:rPr lang="uk-UA" sz="1600" dirty="0"/>
              <a:t>мань, Уманський НУС (магістранти спеціальності 101 «Екологія» Нечипоренко Н., Тимошенко Н., Хмара Я.)</a:t>
            </a:r>
          </a:p>
          <a:p>
            <a:pPr lvl="0" algn="just"/>
            <a:r>
              <a:rPr lang="uk-UA" sz="1600" dirty="0" smtClean="0"/>
              <a:t>- у </a:t>
            </a:r>
            <a:r>
              <a:rPr lang="uk-UA" sz="1600" dirty="0"/>
              <a:t>ХІV Всеукраїнських наукових </a:t>
            </a:r>
            <a:r>
              <a:rPr lang="uk-UA" sz="1600" dirty="0" err="1"/>
              <a:t>Таліївських</a:t>
            </a:r>
            <a:r>
              <a:rPr lang="uk-UA" sz="1600" dirty="0"/>
              <a:t> читаннях, (19 квітня 2019 р., Харків, ХНУ ім. В. Н. </a:t>
            </a:r>
            <a:r>
              <a:rPr lang="uk-UA" sz="1600" dirty="0" err="1"/>
              <a:t>Каразіна</a:t>
            </a:r>
            <a:r>
              <a:rPr lang="uk-UA" sz="1600" dirty="0"/>
              <a:t>), (</a:t>
            </a:r>
            <a:r>
              <a:rPr lang="uk-UA" sz="1600" dirty="0" err="1"/>
              <a:t>асп</a:t>
            </a:r>
            <a:r>
              <a:rPr lang="uk-UA" sz="1600" dirty="0"/>
              <a:t>. Косенко Ю.Ю.)</a:t>
            </a:r>
          </a:p>
          <a:p>
            <a:pPr lvl="0" algn="just"/>
            <a:r>
              <a:rPr lang="uk-UA" sz="1600" dirty="0" smtClean="0"/>
              <a:t>- у </a:t>
            </a:r>
            <a:r>
              <a:rPr lang="uk-UA" sz="1600" dirty="0"/>
              <a:t>XLVII науково-технічній конференції підрозділів ВНТУ, Вінниця, 14-23 березня 2019 р. (</a:t>
            </a:r>
            <a:r>
              <a:rPr lang="uk-UA" sz="1600" dirty="0" err="1"/>
              <a:t>асп.Залізняк</a:t>
            </a:r>
            <a:r>
              <a:rPr lang="uk-UA" sz="1600" dirty="0"/>
              <a:t> Я.І.)</a:t>
            </a:r>
          </a:p>
          <a:p>
            <a:pPr lvl="0" algn="just"/>
            <a:r>
              <a:rPr lang="uk-UA" sz="1600" dirty="0"/>
              <a:t>у організованих кафедрою заходах: </a:t>
            </a:r>
          </a:p>
          <a:p>
            <a:pPr lvl="0" algn="just"/>
            <a:r>
              <a:rPr lang="uk-UA" sz="1600" dirty="0" smtClean="0"/>
              <a:t>- VІІІ </a:t>
            </a:r>
            <a:r>
              <a:rPr lang="uk-UA" sz="1600" dirty="0"/>
              <a:t>Всеукраїнській науково-практичній </a:t>
            </a:r>
            <a:r>
              <a:rPr lang="uk-UA" sz="1600" dirty="0" err="1"/>
              <a:t>інтернет-конференції</a:t>
            </a:r>
            <a:r>
              <a:rPr lang="uk-UA" sz="1600" dirty="0"/>
              <a:t> «Екологія – шляхи гармонізації відносин природи та суспільства». (16 жовтня 2019 р., м. </a:t>
            </a:r>
            <a:r>
              <a:rPr lang="uk-UA" sz="1600" cap="all" dirty="0"/>
              <a:t>У</a:t>
            </a:r>
            <a:r>
              <a:rPr lang="uk-UA" sz="1600" dirty="0"/>
              <a:t>мань, Уманський НУС), організованій кафедрою [http://ecology.udau.edu.ua/assets/files/zbirnik-konferencii-2017-novij.pdf], </a:t>
            </a:r>
          </a:p>
          <a:p>
            <a:pPr lvl="0" algn="just"/>
            <a:r>
              <a:rPr lang="uk-UA" sz="1600" dirty="0" smtClean="0"/>
              <a:t>- науково-практичному </a:t>
            </a:r>
            <a:r>
              <a:rPr lang="uk-UA" sz="1600" dirty="0"/>
              <a:t>семінарі «Моніторинг екологічної якості середовища території університетського містечка УНУС», науково-практичному семінарі «Екологічний моніторинг ґрунтових ресурсів екосистем різної ґенези «ліс, заплавна лука, </a:t>
            </a:r>
            <a:r>
              <a:rPr lang="uk-UA" sz="1600" dirty="0" err="1"/>
              <a:t>агрекосистеми</a:t>
            </a:r>
            <a:r>
              <a:rPr lang="uk-UA" sz="1600" dirty="0"/>
              <a:t>, </a:t>
            </a:r>
            <a:r>
              <a:rPr lang="uk-UA" sz="1600" dirty="0" err="1"/>
              <a:t>урбоекосистеми</a:t>
            </a:r>
            <a:r>
              <a:rPr lang="uk-UA" sz="1600" dirty="0"/>
              <a:t>». </a:t>
            </a:r>
          </a:p>
          <a:p>
            <a:pPr marL="285750" lvl="0" indent="-285750" algn="just">
              <a:buFontTx/>
              <a:buChar char="-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446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r>
              <a:rPr lang="uk-UA" sz="2000" dirty="0">
                <a:solidFill>
                  <a:schemeClr val="tx2"/>
                </a:solidFill>
                <a:latin typeface="Impact" pitchFamily="34" charset="0"/>
              </a:rPr>
              <a:t>Наукові </a:t>
            </a:r>
            <a:r>
              <a:rPr lang="uk-UA" sz="2000" dirty="0" smtClean="0">
                <a:solidFill>
                  <a:schemeClr val="tx2"/>
                </a:solidFill>
                <a:latin typeface="Impact" pitchFamily="34" charset="0"/>
              </a:rPr>
              <a:t>підрозділи та напрями їх діяльності</a:t>
            </a:r>
            <a:endParaRPr lang="ru-RU" sz="2000" dirty="0"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576064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800" b="1" dirty="0"/>
              <a:t>«Науково-дослідна лабораторія з екологічної конверсії». </a:t>
            </a:r>
            <a:r>
              <a:rPr lang="uk-UA" sz="800" dirty="0"/>
              <a:t>Лабораторію створено згідно з наказом Уманського НУС № 20-10/404 від 4 грудня 2015 р. на базі лабораторії проводяться і наукові дослідження, і лабораторні та практичні заняття студентів. За звітний період проведено ряд досліджень, результати яких представлено нижче:</a:t>
            </a:r>
          </a:p>
          <a:p>
            <a:pPr algn="just"/>
            <a:r>
              <a:rPr lang="uk-UA" sz="800" dirty="0"/>
              <a:t>1. Визначення вмісту рухомих сполук свинцю, кадмію, </a:t>
            </a:r>
            <a:r>
              <a:rPr lang="uk-UA" sz="800" dirty="0" err="1"/>
              <a:t>кобальта</a:t>
            </a:r>
            <a:r>
              <a:rPr lang="uk-UA" sz="800" dirty="0"/>
              <a:t>, міді, заліза, марганцю, цинку, нікелю та хрому в зразках ґрунтів в буферній амонійно-ацетатній витяжці з </a:t>
            </a:r>
            <a:r>
              <a:rPr lang="uk-UA" sz="800" dirty="0" err="1"/>
              <a:t>рН</a:t>
            </a:r>
            <a:r>
              <a:rPr lang="uk-UA" sz="800" dirty="0"/>
              <a:t> 4,8 проводили методом атомно-абсорбційної спектрофотометрії, мг/кг (ДСТУ 4770.1-9:2007) на базі Лабораторія інструментальних методів досліджень ґрунтів (Свідоцтво про атестацію № 01-0105/2017 чинно до «31» липня 2020 р.) Національного наукового центру “Інститут </a:t>
            </a:r>
            <a:r>
              <a:rPr lang="uk-UA" sz="800" dirty="0" err="1"/>
              <a:t>грунтознавства</a:t>
            </a:r>
            <a:r>
              <a:rPr lang="uk-UA" sz="800" dirty="0"/>
              <a:t> та агрохімії імені О.Н. </a:t>
            </a:r>
            <a:r>
              <a:rPr lang="uk-UA" sz="800" dirty="0" err="1"/>
              <a:t>Соколовського</a:t>
            </a:r>
            <a:r>
              <a:rPr lang="uk-UA" sz="800" dirty="0"/>
              <a:t>”. Встановлено, що найбільш високим вмістом рухомих форм важких металів характеризуються </a:t>
            </a:r>
            <a:r>
              <a:rPr lang="uk-UA" sz="800" dirty="0" err="1"/>
              <a:t>урбоекосистема</a:t>
            </a:r>
            <a:r>
              <a:rPr lang="uk-UA" sz="800" dirty="0"/>
              <a:t> та </a:t>
            </a:r>
            <a:r>
              <a:rPr lang="uk-UA" sz="800" dirty="0" err="1"/>
              <a:t>агроекосистема</a:t>
            </a:r>
            <a:r>
              <a:rPr lang="uk-UA" sz="800" dirty="0"/>
              <a:t>.</a:t>
            </a:r>
          </a:p>
          <a:p>
            <a:pPr algn="just"/>
            <a:r>
              <a:rPr lang="uk-UA" sz="800" dirty="0"/>
              <a:t>2. Вивчали </a:t>
            </a:r>
            <a:r>
              <a:rPr lang="uk-UA" sz="800" dirty="0" err="1"/>
              <a:t>алелопатичну</a:t>
            </a:r>
            <a:r>
              <a:rPr lang="uk-UA" sz="800" dirty="0"/>
              <a:t> активність </a:t>
            </a:r>
            <a:r>
              <a:rPr lang="uk-UA" sz="800" dirty="0" err="1"/>
              <a:t>грунтів</a:t>
            </a:r>
            <a:r>
              <a:rPr lang="uk-UA" sz="800" dirty="0"/>
              <a:t> методом прямого </a:t>
            </a:r>
            <a:r>
              <a:rPr lang="uk-UA" sz="800" dirty="0" err="1"/>
              <a:t>біотестування</a:t>
            </a:r>
            <a:r>
              <a:rPr lang="uk-UA" sz="800" dirty="0"/>
              <a:t> із використанням як тест-культури рослину «Редис 18 днів». Встановлено, що найменшу фітотоксичну дію чинять суспензії </a:t>
            </a:r>
            <a:r>
              <a:rPr lang="uk-UA" sz="800" dirty="0" err="1"/>
              <a:t>грунтів</a:t>
            </a:r>
            <a:r>
              <a:rPr lang="uk-UA" sz="800" dirty="0"/>
              <a:t> </a:t>
            </a:r>
            <a:r>
              <a:rPr lang="uk-UA" sz="800" dirty="0" err="1"/>
              <a:t>агроекосистем</a:t>
            </a:r>
            <a:r>
              <a:rPr lang="uk-UA" sz="800" dirty="0"/>
              <a:t>, що може бути пов’язано як із наявністю в них високого вмісту основних біогенних елементів, так і зі зниженням рівня біологічного різноманіття – отже – спектру біологічно активних </a:t>
            </a:r>
            <a:r>
              <a:rPr lang="uk-UA" sz="800" dirty="0" err="1"/>
              <a:t>екзометаболітів</a:t>
            </a:r>
            <a:r>
              <a:rPr lang="uk-UA" sz="800" dirty="0"/>
              <a:t> рослин.</a:t>
            </a:r>
          </a:p>
          <a:p>
            <a:pPr algn="just"/>
            <a:r>
              <a:rPr lang="uk-UA" sz="800" dirty="0"/>
              <a:t>3. Встановлено, що вміст </a:t>
            </a:r>
            <a:r>
              <a:rPr lang="uk-UA" sz="800" b="1" dirty="0"/>
              <a:t>гумусу</a:t>
            </a:r>
            <a:r>
              <a:rPr lang="uk-UA" sz="800" dirty="0"/>
              <a:t> в орному шарі ґрунту </a:t>
            </a:r>
            <a:r>
              <a:rPr lang="uk-UA" sz="800" dirty="0" err="1"/>
              <a:t>лукового</a:t>
            </a:r>
            <a:r>
              <a:rPr lang="uk-UA" sz="800" dirty="0"/>
              <a:t>, лісового та </a:t>
            </a:r>
            <a:r>
              <a:rPr lang="uk-UA" sz="800" dirty="0" err="1"/>
              <a:t>агробіогеоценозів</a:t>
            </a:r>
            <a:r>
              <a:rPr lang="uk-UA" sz="800" dirty="0"/>
              <a:t> (з органо-мінеральною системою живлення та без застосування добрив у сівозміні) становить, відповідно, 5,9, 2,2, 5,15, 4,17%. Достовірно нижчий показник – у лісі. Це обумовлено специфікою </a:t>
            </a:r>
            <a:r>
              <a:rPr lang="uk-UA" sz="800" dirty="0" err="1"/>
              <a:t>гумусонакопичення</a:t>
            </a:r>
            <a:r>
              <a:rPr lang="uk-UA" sz="800" dirty="0"/>
              <a:t> у даних екосистемах. Вміст </a:t>
            </a:r>
            <a:r>
              <a:rPr lang="uk-UA" sz="800" dirty="0" err="1"/>
              <a:t>лужногідролізованого</a:t>
            </a:r>
            <a:r>
              <a:rPr lang="uk-UA" sz="800" dirty="0"/>
              <a:t> </a:t>
            </a:r>
            <a:r>
              <a:rPr lang="uk-UA" sz="800" b="1" dirty="0"/>
              <a:t>азоту</a:t>
            </a:r>
            <a:r>
              <a:rPr lang="uk-UA" sz="800" dirty="0"/>
              <a:t> (за методом </a:t>
            </a:r>
            <a:r>
              <a:rPr lang="uk-UA" sz="800" dirty="0" err="1"/>
              <a:t>Корнфілда</a:t>
            </a:r>
            <a:r>
              <a:rPr lang="uk-UA" sz="800" dirty="0"/>
              <a:t>, мг/кг), вміст </a:t>
            </a:r>
            <a:r>
              <a:rPr lang="uk-UA" sz="800" b="1" dirty="0"/>
              <a:t>Р</a:t>
            </a:r>
            <a:r>
              <a:rPr lang="uk-UA" sz="800" b="1" baseline="-25000" dirty="0"/>
              <a:t>2</a:t>
            </a:r>
            <a:r>
              <a:rPr lang="uk-UA" sz="800" b="1" dirty="0"/>
              <a:t>О</a:t>
            </a:r>
            <a:r>
              <a:rPr lang="uk-UA" sz="800" b="1" baseline="-25000" dirty="0"/>
              <a:t>5</a:t>
            </a:r>
            <a:r>
              <a:rPr lang="uk-UA" sz="800" b="1" dirty="0"/>
              <a:t> </a:t>
            </a:r>
            <a:r>
              <a:rPr lang="uk-UA" sz="800" dirty="0"/>
              <a:t>(за </a:t>
            </a:r>
            <a:r>
              <a:rPr lang="uk-UA" sz="800" dirty="0" err="1"/>
              <a:t>Чириковим</a:t>
            </a:r>
            <a:r>
              <a:rPr lang="uk-UA" sz="800" dirty="0"/>
              <a:t> ДСТУ 4115-2002, мг/кг), вміст </a:t>
            </a:r>
            <a:r>
              <a:rPr lang="uk-UA" sz="800" b="1" dirty="0"/>
              <a:t>К</a:t>
            </a:r>
            <a:r>
              <a:rPr lang="uk-UA" sz="800" b="1" baseline="-25000" dirty="0"/>
              <a:t>2</a:t>
            </a:r>
            <a:r>
              <a:rPr lang="uk-UA" sz="800" b="1" dirty="0"/>
              <a:t>О </a:t>
            </a:r>
            <a:r>
              <a:rPr lang="uk-UA" sz="800" dirty="0"/>
              <a:t>(за </a:t>
            </a:r>
            <a:r>
              <a:rPr lang="uk-UA" sz="800" dirty="0" err="1"/>
              <a:t>Чириковим</a:t>
            </a:r>
            <a:r>
              <a:rPr lang="uk-UA" sz="800" dirty="0"/>
              <a:t> ДСТУ 4115-2002, мг/кг) у цілому – в межах встановлених ДСТУ показників. Дещо вищим був вміст азоту у лісовій екосистемі, що, очевидно, через ряд причинно-наслідкових ланок пов’язано із його накопиченням у біомасі рослин, яка не вилучається людиною. </a:t>
            </a:r>
          </a:p>
          <a:p>
            <a:pPr algn="just"/>
            <a:r>
              <a:rPr lang="uk-UA" sz="800" dirty="0"/>
              <a:t>4. Впродовж вегетаційного </a:t>
            </a:r>
            <a:r>
              <a:rPr lang="uk-UA" sz="800" dirty="0" err="1"/>
              <a:t>періду</a:t>
            </a:r>
            <a:r>
              <a:rPr lang="uk-UA" sz="800" dirty="0"/>
              <a:t> величина біомаси </a:t>
            </a:r>
            <a:r>
              <a:rPr lang="uk-UA" sz="800" dirty="0" err="1"/>
              <a:t>Miscánthus</a:t>
            </a:r>
            <a:r>
              <a:rPr lang="uk-UA" sz="800" dirty="0"/>
              <a:t> </a:t>
            </a:r>
            <a:r>
              <a:rPr lang="uk-UA" sz="800" dirty="0" err="1"/>
              <a:t>giganteus</a:t>
            </a:r>
            <a:r>
              <a:rPr lang="uk-UA" sz="800" dirty="0"/>
              <a:t> (надземна частина) склала у середньому 4,56 кг. Відношення біомаси надземної частини до біомаси підземної – 1:2. Також встановлено,що , чим вищий рівень інсоляції за умов вирощування </a:t>
            </a:r>
            <a:r>
              <a:rPr lang="uk-UA" sz="800" dirty="0" err="1"/>
              <a:t>Miscánthus</a:t>
            </a:r>
            <a:r>
              <a:rPr lang="uk-UA" sz="800" dirty="0"/>
              <a:t> </a:t>
            </a:r>
            <a:r>
              <a:rPr lang="uk-UA" sz="800" dirty="0" err="1"/>
              <a:t>giganteus</a:t>
            </a:r>
            <a:r>
              <a:rPr lang="uk-UA" sz="800" dirty="0"/>
              <a:t> у зоні Правобережного Лісостепу, тим вищий приріст надземної частини біомаси . Це можна пояснити температурним оптимумом для перебігу фотосинтезу у цих рослин (рослини роду </a:t>
            </a:r>
            <a:r>
              <a:rPr lang="la-Latn" sz="800" dirty="0"/>
              <a:t>Miscanthus</a:t>
            </a:r>
            <a:r>
              <a:rPr lang="uk-UA" sz="800" dirty="0"/>
              <a:t> (родина </a:t>
            </a:r>
            <a:r>
              <a:rPr lang="uk-UA" sz="800" u="sng" dirty="0">
                <a:hlinkClick r:id="rId2" tooltip="Тонконогові"/>
              </a:rPr>
              <a:t>Тонконогові</a:t>
            </a:r>
            <a:r>
              <a:rPr lang="uk-UA" sz="800" dirty="0"/>
              <a:t>) −  родом з субтропічних і тропічних </a:t>
            </a:r>
            <a:r>
              <a:rPr lang="uk-UA" sz="800" dirty="0" err="1"/>
              <a:t>регіонів </a:t>
            </a:r>
            <a:r>
              <a:rPr lang="uk-UA" sz="800" u="sng" dirty="0" err="1">
                <a:hlinkClick r:id="rId3" tooltip="Африка"/>
              </a:rPr>
              <a:t>Африк</a:t>
            </a:r>
            <a:r>
              <a:rPr lang="uk-UA" sz="800" u="sng" dirty="0">
                <a:hlinkClick r:id="rId3" tooltip="Африка"/>
              </a:rPr>
              <a:t>и</a:t>
            </a:r>
            <a:r>
              <a:rPr lang="uk-UA" sz="800" dirty="0"/>
              <a:t> та </a:t>
            </a:r>
            <a:r>
              <a:rPr lang="uk-UA" sz="800" u="sng" dirty="0">
                <a:hlinkClick r:id="rId4" tooltip="Азія"/>
              </a:rPr>
              <a:t>Азії</a:t>
            </a:r>
            <a:r>
              <a:rPr lang="uk-UA" sz="800" dirty="0"/>
              <a:t>).</a:t>
            </a:r>
            <a:r>
              <a:rPr lang="en-US" sz="800" dirty="0"/>
              <a:t>　</a:t>
            </a:r>
            <a:endParaRPr lang="uk-UA" sz="800" dirty="0"/>
          </a:p>
          <a:p>
            <a:pPr algn="just"/>
            <a:r>
              <a:rPr lang="uk-UA" sz="800" dirty="0"/>
              <a:t>5. Встановлено, що впродовж вегетаційного періоду 2019 р. узагальнений показник родючості ґрунту, визначений за допомогою приладу </a:t>
            </a:r>
            <a:r>
              <a:rPr lang="uk-UA" sz="800" dirty="0" err="1"/>
              <a:t>Digital</a:t>
            </a:r>
            <a:r>
              <a:rPr lang="uk-UA" sz="800" dirty="0"/>
              <a:t> </a:t>
            </a:r>
            <a:r>
              <a:rPr lang="uk-UA" sz="800" dirty="0" err="1"/>
              <a:t>Rapitest</a:t>
            </a:r>
            <a:r>
              <a:rPr lang="uk-UA" sz="800" dirty="0"/>
              <a:t> 3-way </a:t>
            </a:r>
            <a:r>
              <a:rPr lang="uk-UA" sz="800" dirty="0" err="1"/>
              <a:t>analyzer</a:t>
            </a:r>
            <a:r>
              <a:rPr lang="uk-UA" sz="800" dirty="0"/>
              <a:t>, суттєво не змінився і знаходився в межах, відповідних нормі (3,9 од. – на початку вегетації, 3,7 − наприкінці). Показники у 2018 р. складали, відповідно, 4,0 та 3,8 од.</a:t>
            </a:r>
          </a:p>
          <a:p>
            <a:pPr algn="just"/>
            <a:r>
              <a:rPr lang="uk-UA" sz="800" dirty="0"/>
              <a:t>6. Вивчення </a:t>
            </a:r>
            <a:r>
              <a:rPr lang="uk-UA" sz="800" dirty="0" err="1"/>
              <a:t>синекологічних</a:t>
            </a:r>
            <a:r>
              <a:rPr lang="uk-UA" sz="800" dirty="0"/>
              <a:t> параметрів для </a:t>
            </a:r>
            <a:r>
              <a:rPr lang="uk-UA" sz="800" dirty="0" err="1"/>
              <a:t>Miscánthus</a:t>
            </a:r>
            <a:r>
              <a:rPr lang="uk-UA" sz="800" dirty="0"/>
              <a:t> </a:t>
            </a:r>
            <a:r>
              <a:rPr lang="uk-UA" sz="800" dirty="0" err="1"/>
              <a:t>giganteus</a:t>
            </a:r>
            <a:r>
              <a:rPr lang="uk-UA" sz="800" dirty="0"/>
              <a:t> розпочато з дослідження </a:t>
            </a:r>
            <a:r>
              <a:rPr lang="uk-UA" sz="800" dirty="0" err="1"/>
              <a:t>алелопатичної</a:t>
            </a:r>
            <a:r>
              <a:rPr lang="uk-UA" sz="800" dirty="0"/>
              <a:t> активності ґрунтів за вирощування </a:t>
            </a:r>
            <a:r>
              <a:rPr lang="uk-UA" sz="800" dirty="0" err="1"/>
              <a:t>Miscánthus</a:t>
            </a:r>
            <a:r>
              <a:rPr lang="uk-UA" sz="800" dirty="0"/>
              <a:t> </a:t>
            </a:r>
            <a:r>
              <a:rPr lang="uk-UA" sz="800" dirty="0" err="1"/>
              <a:t>giganteus</a:t>
            </a:r>
            <a:r>
              <a:rPr lang="uk-UA" sz="800" dirty="0"/>
              <a:t>. Встановлено, що ґрунтовий розчин не чинить негативного впливу на найбільш поширену тест-культуру – редис (зокрема, «Редис 18 днів»).</a:t>
            </a:r>
          </a:p>
          <a:p>
            <a:pPr algn="just"/>
            <a:r>
              <a:rPr lang="uk-UA" sz="800" dirty="0"/>
              <a:t>7. В межах даного дослідного періоду вивчали вплив </a:t>
            </a:r>
            <a:r>
              <a:rPr lang="uk-UA" sz="800" dirty="0" err="1"/>
              <a:t>вермикультури</a:t>
            </a:r>
            <a:r>
              <a:rPr lang="uk-UA" sz="800" dirty="0"/>
              <a:t> на динаміку вмісту важких металів у вихідному для неї </a:t>
            </a:r>
            <a:r>
              <a:rPr lang="uk-UA" sz="800" dirty="0" err="1"/>
              <a:t>субстраті.зокрема</a:t>
            </a:r>
            <a:r>
              <a:rPr lang="uk-UA" sz="800" dirty="0"/>
              <a:t> – кролячому гною. Встановлено, що після </a:t>
            </a:r>
            <a:r>
              <a:rPr lang="uk-UA" sz="800" dirty="0" err="1"/>
              <a:t>вермикомпостування</a:t>
            </a:r>
            <a:r>
              <a:rPr lang="uk-UA" sz="800" dirty="0"/>
              <a:t> знижується вміст важких металів, наприклад, свинцю – на 8,7 %, заліза – на 6 %, міді – на 5,4 %, хрому – на 5,1 %, марганцю – на 3,8 %, нікелю – на 3,4 % та цинку – на 3,3 %. </a:t>
            </a:r>
            <a:r>
              <a:rPr lang="uk-UA" sz="800" dirty="0" err="1"/>
              <a:t>Найбіль-</a:t>
            </a:r>
            <a:r>
              <a:rPr lang="uk-UA" sz="800" dirty="0"/>
              <a:t> </a:t>
            </a:r>
            <a:r>
              <a:rPr lang="uk-UA" sz="800" dirty="0" err="1"/>
              <a:t>ше</a:t>
            </a:r>
            <a:r>
              <a:rPr lang="uk-UA" sz="800" dirty="0"/>
              <a:t> достовірне значення зафіксовано щодо зниження вмісту кобальту – на 25 %.</a:t>
            </a:r>
          </a:p>
          <a:p>
            <a:pPr algn="just"/>
            <a:r>
              <a:rPr lang="uk-UA" sz="800" dirty="0"/>
              <a:t>8. Здійснено екологічний моніторинг території університетського містечка УНУС. Зокрема, здійснені виміри і подальше </a:t>
            </a:r>
            <a:r>
              <a:rPr lang="uk-UA" sz="800" dirty="0" err="1"/>
              <a:t>геоінформаційне</a:t>
            </a:r>
            <a:r>
              <a:rPr lang="uk-UA" sz="800" dirty="0"/>
              <a:t> моделювання радіаційного фону та деяких показників, що характеризують стан ґрунтів.</a:t>
            </a:r>
          </a:p>
          <a:p>
            <a:pPr algn="just"/>
            <a:r>
              <a:rPr lang="uk-UA" sz="800" dirty="0"/>
              <a:t>9. Лабораторне обладнання використовувалось на лабораторних заняттях (http://ecology.udau.edu.ua/ua/novini/novitni-priladi-novi-standarti-pidgotovki-fahivciv.html) та під час проведення науково-практичних семінарів, організованих кафедрою, що представлені вище (</a:t>
            </a:r>
            <a:r>
              <a:rPr lang="uk-UA" sz="800" u="sng" dirty="0">
                <a:hlinkClick r:id="rId5"/>
              </a:rPr>
              <a:t>http://ecology.udau.edu.ua/ua/novini/doslidnickij-proekt-magistrantiv-ekologiv.html</a:t>
            </a:r>
            <a:r>
              <a:rPr lang="uk-UA" sz="800" dirty="0"/>
              <a:t>).</a:t>
            </a:r>
          </a:p>
          <a:p>
            <a:pPr algn="just"/>
            <a:endParaRPr lang="ru-RU" sz="12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06" y="1196752"/>
            <a:ext cx="259237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300192" y="3356992"/>
            <a:ext cx="2587392" cy="1872209"/>
            <a:chOff x="0" y="0"/>
            <a:chExt cx="6330462" cy="474784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330462" cy="474784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4846" y="2883877"/>
              <a:ext cx="1626577" cy="122213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196545" y="5323114"/>
            <a:ext cx="279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Наукові прилади, якими оснащена лабораторія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8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90066"/>
          </a:xfrm>
        </p:spPr>
        <p:txBody>
          <a:bodyPr/>
          <a:lstStyle/>
          <a:p>
            <a:r>
              <a:rPr lang="uk-UA" sz="2000" dirty="0">
                <a:latin typeface="Impact" pitchFamily="34" charset="0"/>
              </a:rPr>
              <a:t>Заходи, здійснені спільно з облдержадміністрацією, спрямовані на підвищення рівня ефективності роботи науковців для вирішення регіональних проблем.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4482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1</a:t>
            </a:r>
            <a:r>
              <a:rPr lang="uk-UA" dirty="0"/>
              <a:t>. «Дослідження </a:t>
            </a:r>
            <a:r>
              <a:rPr lang="uk-UA" dirty="0" err="1"/>
              <a:t>ресурсоощадної</a:t>
            </a:r>
            <a:r>
              <a:rPr lang="uk-UA" dirty="0"/>
              <a:t> та екологічно безпечної технології вирощування соняшника олійного» (ТОВ «Вікторія» </a:t>
            </a:r>
            <a:r>
              <a:rPr lang="uk-UA" dirty="0" err="1"/>
              <a:t>Маньківський</a:t>
            </a:r>
            <a:r>
              <a:rPr lang="uk-UA" dirty="0"/>
              <a:t> район, село Іваньки) з фінансуванням 5000 грн.</a:t>
            </a:r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2</a:t>
            </a:r>
            <a:r>
              <a:rPr lang="uk-UA" dirty="0"/>
              <a:t>. «Дослідження впливу тваринницького комплексу на навколишнє середовище» (</a:t>
            </a:r>
            <a:r>
              <a:rPr lang="uk-UA" dirty="0" err="1"/>
              <a:t>ПрАТ</a:t>
            </a:r>
            <a:r>
              <a:rPr lang="uk-UA" dirty="0"/>
              <a:t> «Уманське </a:t>
            </a:r>
            <a:r>
              <a:rPr lang="uk-UA" dirty="0" err="1"/>
              <a:t>племпідприємство</a:t>
            </a:r>
            <a:r>
              <a:rPr lang="uk-UA" dirty="0"/>
              <a:t>», Уманський район, село </a:t>
            </a:r>
            <a:r>
              <a:rPr lang="uk-UA" dirty="0" err="1"/>
              <a:t>Дмитрушки</a:t>
            </a:r>
            <a:r>
              <a:rPr lang="uk-UA" dirty="0"/>
              <a:t>) з фінансуванням 3000 грн.</a:t>
            </a:r>
          </a:p>
        </p:txBody>
      </p:sp>
    </p:spTree>
    <p:extLst>
      <p:ext uri="{BB962C8B-B14F-4D97-AF65-F5344CB8AC3E}">
        <p14:creationId xmlns:p14="http://schemas.microsoft.com/office/powerpoint/2010/main" val="14082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/>
              <a:t>Пропозиції щодо забезпечення організації та координації наукового процесу на кафедрі та в університеті: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pPr algn="just"/>
            <a:r>
              <a:rPr lang="uk-UA" sz="1800" dirty="0" smtClean="0"/>
              <a:t>Кафедрі підготувати до видання та видати 3 статті у виданнях, що цитуються у </a:t>
            </a:r>
            <a:r>
              <a:rPr lang="uk-UA" sz="1800" dirty="0" err="1" smtClean="0"/>
              <a:t>наукометричних</a:t>
            </a:r>
            <a:r>
              <a:rPr lang="uk-UA" sz="1800" dirty="0" smtClean="0"/>
              <a:t> базах даних </a:t>
            </a:r>
            <a:r>
              <a:rPr lang="en-US" sz="1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Scopus</a:t>
            </a:r>
            <a:r>
              <a:rPr lang="uk-UA" sz="1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та</a:t>
            </a:r>
            <a:r>
              <a:rPr lang="uk-UA" sz="1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Web</a:t>
            </a:r>
            <a:r>
              <a:rPr lang="uk-UA" sz="1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1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of</a:t>
            </a:r>
            <a:r>
              <a:rPr lang="uk-UA" sz="18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18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</a:t>
            </a:r>
            <a:r>
              <a:rPr lang="en-US" sz="1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cience</a:t>
            </a:r>
            <a:r>
              <a:rPr lang="uk-UA" sz="18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uk-UA" sz="1800" dirty="0" smtClean="0">
              <a:latin typeface="+mj-lt"/>
            </a:endParaRPr>
          </a:p>
          <a:p>
            <a:pPr algn="just"/>
            <a:r>
              <a:rPr lang="uk-UA" sz="1800" dirty="0" smtClean="0"/>
              <a:t>Університету підсилити </a:t>
            </a:r>
            <a:r>
              <a:rPr lang="uk-UA" sz="1800" dirty="0"/>
              <a:t>потужність </a:t>
            </a:r>
            <a:r>
              <a:rPr lang="uk-UA" sz="1800" dirty="0" err="1"/>
              <a:t>роутерів</a:t>
            </a:r>
            <a:r>
              <a:rPr lang="uk-UA" sz="1800" dirty="0"/>
              <a:t> </a:t>
            </a:r>
            <a:r>
              <a:rPr lang="en-US" sz="1800" i="1" dirty="0"/>
              <a:t>UNUS Free</a:t>
            </a:r>
            <a:r>
              <a:rPr lang="uk-UA" sz="1800" i="1" dirty="0"/>
              <a:t> </a:t>
            </a:r>
            <a:r>
              <a:rPr lang="uk-UA" sz="1800" dirty="0"/>
              <a:t>для покращення сигналу </a:t>
            </a:r>
            <a:r>
              <a:rPr lang="en-US" sz="1800" dirty="0"/>
              <a:t>Wi</a:t>
            </a:r>
            <a:r>
              <a:rPr lang="uk-UA" sz="1800" dirty="0"/>
              <a:t>-</a:t>
            </a:r>
            <a:r>
              <a:rPr lang="en-US" sz="1800" dirty="0"/>
              <a:t>Fi</a:t>
            </a:r>
            <a:r>
              <a:rPr lang="uk-UA" sz="1800" dirty="0" smtClean="0"/>
              <a:t>.</a:t>
            </a:r>
          </a:p>
          <a:p>
            <a:pPr algn="just"/>
            <a:r>
              <a:rPr lang="uk-UA" sz="1800" dirty="0" smtClean="0"/>
              <a:t>Університету модернізувати </a:t>
            </a:r>
            <a:r>
              <a:rPr lang="uk-UA" sz="1800" dirty="0"/>
              <a:t>апаратне забезпечення </a:t>
            </a:r>
            <a:r>
              <a:rPr lang="uk-UA" sz="1800" dirty="0" err="1"/>
              <a:t>репозитарію</a:t>
            </a:r>
            <a:r>
              <a:rPr lang="uk-UA" sz="1800" dirty="0"/>
              <a:t> з метою розміщення там відеоматеріалів, </a:t>
            </a:r>
            <a:r>
              <a:rPr lang="uk-UA" sz="1800" dirty="0" smtClean="0"/>
              <a:t>зокрема, </a:t>
            </a:r>
            <a:r>
              <a:rPr lang="uk-UA" sz="1800" dirty="0"/>
              <a:t>науково-популярних та навчальних фільмів, відеозаписів лекцій провідних </a:t>
            </a:r>
            <a:r>
              <a:rPr lang="uk-UA" sz="1800" dirty="0" smtClean="0"/>
              <a:t>викладачів (</a:t>
            </a:r>
            <a:r>
              <a:rPr lang="en-US" sz="1800" dirty="0"/>
              <a:t>http://soc-econom-region.univer.kharkov.ua/</a:t>
            </a:r>
            <a:r>
              <a:rPr lang="uk-UA" sz="1800" dirty="0" smtClean="0"/>
              <a:t>навчально-методична-робота/відеоматеріали-лекцій-викладачів). </a:t>
            </a:r>
            <a:endParaRPr lang="ru-RU" sz="1800" dirty="0"/>
          </a:p>
          <a:p>
            <a:pPr algn="just"/>
            <a:r>
              <a:rPr lang="uk-UA" sz="1800" dirty="0" smtClean="0"/>
              <a:t>Університету придбати </a:t>
            </a:r>
            <a:r>
              <a:rPr lang="uk-UA" sz="1800" dirty="0"/>
              <a:t>ліцензійне програмне забезпечення для викладання дисциплін «ГІС в екології» та «ГІС у лісовому господарстві».</a:t>
            </a: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50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екологія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092280" cy="65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sz="5400" dirty="0" smtClean="0">
              <a:solidFill>
                <a:srgbClr val="00B050"/>
              </a:solidFill>
              <a:latin typeface="Impact" pitchFamily="34" charset="0"/>
            </a:endParaRPr>
          </a:p>
          <a:p>
            <a:pPr algn="ctr"/>
            <a:r>
              <a:rPr lang="uk-UA" sz="5400" dirty="0" smtClean="0">
                <a:solidFill>
                  <a:srgbClr val="00B050"/>
                </a:solidFill>
                <a:latin typeface="Impact" pitchFamily="34" charset="0"/>
              </a:rPr>
              <a:t>ДЯКУЮ ЗА УВАГУ !</a:t>
            </a:r>
            <a:endParaRPr lang="ru-RU" sz="5400" dirty="0">
              <a:solidFill>
                <a:srgbClr val="00B05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01" y="980728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Наукові дослідження </a:t>
            </a:r>
            <a:r>
              <a:rPr lang="uk-UA" b="1" dirty="0" smtClean="0"/>
              <a:t>здійснювались відповідно </a:t>
            </a:r>
            <a:r>
              <a:rPr lang="uk-UA" b="1" dirty="0"/>
              <a:t>до наукової програми УНУС «Розробка методологічних підходів і практичного механізму екологічно-збалансованого природокористування у сфері аграрного виробництва» (Державний реєстраційний номер – 0108</a:t>
            </a:r>
            <a:r>
              <a:rPr lang="en-US" b="1" dirty="0"/>
              <a:t>U</a:t>
            </a:r>
            <a:r>
              <a:rPr lang="uk-UA" b="1" dirty="0"/>
              <a:t>009772) з окремими </a:t>
            </a:r>
            <a:r>
              <a:rPr lang="uk-UA" b="1" dirty="0" smtClean="0"/>
              <a:t>напрямами </a:t>
            </a:r>
            <a:r>
              <a:rPr lang="uk-UA" b="1" dirty="0"/>
              <a:t>досліджень</a:t>
            </a:r>
            <a:r>
              <a:rPr lang="uk-UA" b="1" dirty="0" smtClean="0"/>
              <a:t>:</a:t>
            </a:r>
          </a:p>
          <a:p>
            <a:pPr lvl="0" algn="just"/>
            <a:r>
              <a:rPr lang="uk-UA" sz="1200" dirty="0" smtClean="0"/>
              <a:t>- </a:t>
            </a:r>
            <a:r>
              <a:rPr lang="uk-UA" sz="1400" dirty="0" smtClean="0"/>
              <a:t>Аналіз шляхів </a:t>
            </a:r>
            <a:r>
              <a:rPr lang="uk-UA" sz="1400" dirty="0" err="1" smtClean="0"/>
              <a:t>екологізації</a:t>
            </a:r>
            <a:r>
              <a:rPr lang="uk-UA" sz="1400" dirty="0" smtClean="0"/>
              <a:t> вітчизняного сільського господарства на засадах стійкого розвитку;</a:t>
            </a:r>
            <a:endParaRPr lang="ru-RU" sz="1400" dirty="0" smtClean="0"/>
          </a:p>
          <a:p>
            <a:pPr lvl="0" algn="just"/>
            <a:r>
              <a:rPr lang="uk-UA" sz="1400" dirty="0" smtClean="0"/>
              <a:t>- Виробництво </a:t>
            </a:r>
            <a:r>
              <a:rPr lang="uk-UA" sz="1400" dirty="0" err="1" smtClean="0"/>
              <a:t>біогумусу</a:t>
            </a:r>
            <a:r>
              <a:rPr lang="uk-UA" sz="1400" dirty="0" smtClean="0"/>
              <a:t> і розробка технологій його застосування у практичному землеробстві;</a:t>
            </a:r>
            <a:endParaRPr lang="ru-RU" sz="1400" dirty="0" smtClean="0"/>
          </a:p>
          <a:p>
            <a:pPr lvl="0" algn="just"/>
            <a:r>
              <a:rPr lang="uk-UA" sz="1400" dirty="0" smtClean="0"/>
              <a:t>- Екологічний моніторинг стану довкілля, продуктів споживання, </a:t>
            </a:r>
            <a:r>
              <a:rPr lang="uk-UA" sz="1400" dirty="0" err="1" smtClean="0"/>
              <a:t>антропоекологічний</a:t>
            </a:r>
            <a:r>
              <a:rPr lang="uk-UA" sz="1400" dirty="0" smtClean="0"/>
              <a:t> моніторинг;</a:t>
            </a:r>
            <a:endParaRPr lang="ru-RU" sz="1400" dirty="0" smtClean="0"/>
          </a:p>
          <a:p>
            <a:pPr lvl="0" algn="just"/>
            <a:r>
              <a:rPr lang="uk-UA" sz="1400" dirty="0" smtClean="0"/>
              <a:t>- Створення географічних баз даних з моніторингу довкілля, екологічно небезпечних об’єктів, </a:t>
            </a:r>
            <a:r>
              <a:rPr lang="uk-UA" sz="1400" dirty="0" err="1" smtClean="0"/>
              <a:t>об’єктів</a:t>
            </a:r>
            <a:r>
              <a:rPr lang="uk-UA" sz="1400" dirty="0" smtClean="0"/>
              <a:t> зеленого (екологічного) туризму;</a:t>
            </a:r>
            <a:endParaRPr lang="ru-RU" sz="1400" dirty="0" smtClean="0"/>
          </a:p>
          <a:p>
            <a:pPr lvl="0" algn="just"/>
            <a:r>
              <a:rPr lang="uk-UA" sz="1400" dirty="0" smtClean="0"/>
              <a:t>- Альтернативні джерела енергії в агропромисловому виробництві;</a:t>
            </a:r>
            <a:endParaRPr lang="ru-RU" sz="1400" dirty="0" smtClean="0"/>
          </a:p>
          <a:p>
            <a:pPr marL="285750" lvl="0" indent="-285750" algn="just">
              <a:buFontTx/>
              <a:buChar char="-"/>
            </a:pPr>
            <a:r>
              <a:rPr lang="uk-UA" sz="1400" dirty="0" smtClean="0"/>
              <a:t>Агроекологічні особливості вирощування культурних рослин в умовах Правобережного Лісостепу України.</a:t>
            </a:r>
          </a:p>
          <a:p>
            <a:pPr marL="285750" lvl="0" indent="-285750" algn="just">
              <a:buFontTx/>
              <a:buChar char="-"/>
            </a:pPr>
            <a:endParaRPr lang="uk-UA" sz="1200" dirty="0" smtClean="0"/>
          </a:p>
          <a:p>
            <a:pPr lvl="0" algn="just"/>
            <a:r>
              <a:rPr lang="uk-UA" b="1" dirty="0" smtClean="0"/>
              <a:t>У 2019 році кафедра уклала  два госпдоговори із сільськогосподарськими підприємствами </a:t>
            </a:r>
            <a:r>
              <a:rPr lang="uk-UA" b="1" dirty="0" err="1" smtClean="0"/>
              <a:t>Манківського</a:t>
            </a:r>
            <a:r>
              <a:rPr lang="uk-UA" b="1" dirty="0" smtClean="0"/>
              <a:t> і Уманського району на загальну суму 8000 </a:t>
            </a:r>
            <a:r>
              <a:rPr lang="uk-UA" b="1" dirty="0" err="1" smtClean="0"/>
              <a:t>грн</a:t>
            </a:r>
            <a:endParaRPr lang="uk-UA" b="1" dirty="0" smtClean="0"/>
          </a:p>
          <a:p>
            <a:pPr marL="285750" lvl="0" indent="-285750" algn="just">
              <a:buFontTx/>
              <a:buChar char="-"/>
            </a:pPr>
            <a:endParaRPr lang="uk-UA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87624" y="33265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0" dirty="0" smtClean="0">
                <a:latin typeface="Impact" pitchFamily="34" charset="0"/>
              </a:rPr>
              <a:t>Основні пріоритетні напрями наукової діяльності</a:t>
            </a:r>
            <a:endParaRPr lang="ru-RU" sz="2000" i="0" dirty="0" smtClean="0">
              <a:effectLst/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2843808" y="138490"/>
            <a:ext cx="398621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sz="2000" i="0" dirty="0" smtClean="0">
                <a:latin typeface="Impact" pitchFamily="34" charset="0"/>
                <a:cs typeface="Times New Roman" pitchFamily="18" charset="0"/>
              </a:rPr>
              <a:t>Науково-педагогічні кадри</a:t>
            </a:r>
            <a:endParaRPr lang="uk-UA" sz="2000" i="0" dirty="0">
              <a:latin typeface="Impact" pitchFamily="34" charset="0"/>
            </a:endParaRPr>
          </a:p>
          <a:p>
            <a:pPr eaLnBrk="0" hangingPunct="0"/>
            <a:endParaRPr lang="uk-UA" i="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023341"/>
              </p:ext>
            </p:extLst>
          </p:nvPr>
        </p:nvGraphicFramePr>
        <p:xfrm>
          <a:off x="395536" y="620688"/>
          <a:ext cx="8424936" cy="641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/>
                <a:gridCol w="1656184"/>
                <a:gridCol w="1008112"/>
                <a:gridCol w="648072"/>
                <a:gridCol w="792088"/>
                <a:gridCol w="4104456"/>
              </a:tblGrid>
              <a:tr h="181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ПІП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Вчений ступінь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Вчене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звання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Посада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Тема наукових досліджень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</a:tr>
              <a:tr h="301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Сонько Сергій Петрович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Доктор </a:t>
                      </a:r>
                      <a:r>
                        <a:rPr lang="uk-UA" sz="1200" dirty="0" err="1">
                          <a:effectLst/>
                        </a:rPr>
                        <a:t>геогр.наук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Професор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Зав.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каф.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Дослідження типології сільського господарства </a:t>
                      </a:r>
                      <a:r>
                        <a:rPr lang="uk-UA" sz="1200" dirty="0" smtClean="0">
                          <a:effectLst/>
                        </a:rPr>
                        <a:t>України  </a:t>
                      </a:r>
                      <a:r>
                        <a:rPr lang="uk-UA" sz="1200" dirty="0">
                          <a:effectLst/>
                        </a:rPr>
                        <a:t>з метою розробки екологічно-толерантних </a:t>
                      </a:r>
                      <a:r>
                        <a:rPr lang="uk-UA" sz="1200" dirty="0" err="1">
                          <a:effectLst/>
                        </a:rPr>
                        <a:t>агроекосистем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Адаменко Микола Ігоревич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Доктор </a:t>
                      </a:r>
                      <a:r>
                        <a:rPr lang="uk-UA" sz="1200" dirty="0" err="1" smtClean="0">
                          <a:effectLst/>
                        </a:rPr>
                        <a:t>техн.наук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Професор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effectLst/>
                        </a:rPr>
                        <a:t>Профе-сор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Екологічна безпека, техногенна безпека, системний аналіз</a:t>
                      </a:r>
                      <a:r>
                        <a:rPr lang="uk-UA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Суханова Ірина Прохорівна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Канд.біол.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наук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Інформаційно-ресурсна концепція формування фітоценозів.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3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Балабак</a:t>
                      </a:r>
                      <a:r>
                        <a:rPr lang="uk-UA" sz="1200" dirty="0">
                          <a:effectLst/>
                        </a:rPr>
                        <a:t> Алла Василівна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Канд. </a:t>
                      </a:r>
                      <a:r>
                        <a:rPr lang="uk-UA" sz="1200" dirty="0" err="1">
                          <a:effectLst/>
                        </a:rPr>
                        <a:t>с.-г.наук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Дослідження впливу різноманітних факторів середовища при вирощуванні </a:t>
                      </a:r>
                      <a:r>
                        <a:rPr lang="uk-UA" sz="1200" dirty="0" smtClean="0">
                          <a:effectLst/>
                        </a:rPr>
                        <a:t>горіхоплідних культур.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Василенко Ольга Володимирівна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Канд. </a:t>
                      </a:r>
                      <a:r>
                        <a:rPr lang="uk-UA" sz="1200" dirty="0" err="1">
                          <a:effectLst/>
                        </a:rPr>
                        <a:t>с.-г.наук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Обґрунтування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прийомів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екологічної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конверсії</a:t>
                      </a:r>
                      <a:r>
                        <a:rPr lang="ru-RU" sz="1200" dirty="0">
                          <a:effectLst/>
                        </a:rPr>
                        <a:t> за </a:t>
                      </a:r>
                      <a:r>
                        <a:rPr lang="ru-RU" sz="1200" dirty="0" err="1">
                          <a:effectLst/>
                        </a:rPr>
                        <a:t>вирощування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овочевих</a:t>
                      </a:r>
                      <a:r>
                        <a:rPr lang="ru-RU" sz="1200" dirty="0">
                          <a:effectLst/>
                        </a:rPr>
                        <a:t> та пряно-</a:t>
                      </a:r>
                      <a:r>
                        <a:rPr lang="ru-RU" sz="1200" dirty="0" err="1">
                          <a:effectLst/>
                        </a:rPr>
                        <a:t>смакових</a:t>
                      </a:r>
                      <a:r>
                        <a:rPr lang="ru-RU" sz="1200" dirty="0">
                          <a:effectLst/>
                        </a:rPr>
                        <a:t> культур.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Гурський</a:t>
                      </a:r>
                      <a:r>
                        <a:rPr lang="uk-UA" sz="1200" dirty="0">
                          <a:effectLst/>
                        </a:rPr>
                        <a:t> Ігор Миколайович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Канд. </a:t>
                      </a:r>
                      <a:r>
                        <a:rPr lang="uk-UA" sz="1200" dirty="0" err="1">
                          <a:effectLst/>
                        </a:rPr>
                        <a:t>с.-г.наук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Напрямки підвищення споживацької та екологічної якості продукції тваринництва.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Сорока Людмила Володимирівна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Канд. </a:t>
                      </a:r>
                      <a:r>
                        <a:rPr lang="uk-UA" sz="1200" dirty="0" err="1">
                          <a:effectLst/>
                        </a:rPr>
                        <a:t>с.-г.наук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effectLst/>
                        </a:rPr>
                        <a:t>Ст.викл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Агроекологічні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особливості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вирощування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овочів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відкритого</a:t>
                      </a:r>
                      <a:r>
                        <a:rPr lang="ru-RU" sz="1200" dirty="0" smtClean="0">
                          <a:effectLst/>
                        </a:rPr>
                        <a:t> грунту в </a:t>
                      </a:r>
                      <a:r>
                        <a:rPr lang="ru-RU" sz="1200" dirty="0" err="1" smtClean="0">
                          <a:effectLst/>
                        </a:rPr>
                        <a:t>умовах</a:t>
                      </a:r>
                      <a:r>
                        <a:rPr lang="ru-RU" sz="1200" dirty="0" smtClean="0">
                          <a:effectLst/>
                        </a:rPr>
                        <a:t> Прав. </a:t>
                      </a:r>
                      <a:r>
                        <a:rPr lang="ru-RU" sz="1200" dirty="0" err="1" smtClean="0">
                          <a:effectLst/>
                        </a:rPr>
                        <a:t>Лісостепу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України</a:t>
                      </a:r>
                      <a:r>
                        <a:rPr lang="ru-RU" sz="1200" dirty="0" smtClean="0">
                          <a:effectLst/>
                        </a:rPr>
                        <a:t> 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Щетина Марина </a:t>
                      </a:r>
                      <a:r>
                        <a:rPr lang="ru-RU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Анатоліївна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</a:rPr>
                        <a:t>Канд. </a:t>
                      </a:r>
                      <a:r>
                        <a:rPr lang="uk-UA" sz="1200" dirty="0" err="1" smtClean="0">
                          <a:effectLst/>
                        </a:rPr>
                        <a:t>економ.наук</a:t>
                      </a:r>
                      <a:endParaRPr lang="ru-RU" sz="1200" dirty="0" smtClean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доцент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Еколого-економічні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аспекти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природних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ресурсів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58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Нікітіна Ольга Володимирівна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</a:rPr>
                        <a:t>Канд. </a:t>
                      </a:r>
                      <a:r>
                        <a:rPr lang="uk-UA" sz="1200" dirty="0" err="1" smtClean="0">
                          <a:effectLst/>
                        </a:rPr>
                        <a:t>с.-г.наук</a:t>
                      </a:r>
                      <a:endParaRPr lang="ru-RU" sz="1200" dirty="0" smtClean="0"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доцент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Екологічний вплив внесення калійних добрив у польовій сівозміні в умовах правобережного лісостепу України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457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Шевченко </a:t>
                      </a:r>
                      <a:r>
                        <a:rPr lang="ru-RU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Наталія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Олександрівна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>
                          <a:effectLst/>
                        </a:rPr>
                        <a:t>Канд. </a:t>
                      </a:r>
                      <a:r>
                        <a:rPr lang="uk-UA" sz="1200" dirty="0" err="1" smtClean="0">
                          <a:effectLst/>
                        </a:rPr>
                        <a:t>економ.наук</a:t>
                      </a:r>
                      <a:endParaRPr lang="ru-RU" sz="1200" dirty="0" smtClean="0">
                        <a:effectLst/>
                        <a:latin typeface="Calibri"/>
                      </a:endParaRPr>
                    </a:p>
                    <a:p>
                      <a:pPr algn="ctr"/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доцент</a:t>
                      </a:r>
                      <a:endParaRPr lang="ru-RU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доцент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Схеми оптимізації природокористування в окремих галузях та на підприємствах  промисловості та сільського господарства</a:t>
                      </a:r>
                      <a:endParaRPr lang="ru-RU" sz="1200" dirty="0"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20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Безділь Роман Васильович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Канд.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с.-г.наук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 smtClean="0">
                          <a:effectLst/>
                          <a:latin typeface="+mj-lt"/>
                        </a:rPr>
                        <a:t>викл</a:t>
                      </a:r>
                      <a:endParaRPr lang="ru-RU" sz="1200" dirty="0">
                        <a:effectLst/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Агроекологічне обґрунтування застосування добрив, отриманих із відходів кролівництва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72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Косенко Юлія Юріївна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-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+mj-lt"/>
                        </a:rPr>
                        <a:t>-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викл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./</a:t>
                      </a:r>
                      <a:endParaRPr lang="ru-RU" sz="1200" dirty="0">
                        <a:effectLst/>
                        <a:latin typeface="+mj-lt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аспірант</a:t>
                      </a:r>
                      <a:endParaRPr lang="ru-RU" sz="12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Тема дисертації: М</a:t>
                      </a:r>
                      <a:r>
                        <a:rPr lang="uk-UA" sz="12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етодичні основи створення і використання географічних баз даних у екологічному туризмі (на прикладі Черкаської області).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272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Залізняк Яна Іванівна</a:t>
                      </a:r>
                      <a:endParaRPr lang="ru-RU" sz="1200" dirty="0"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j-lt"/>
                      </a:endParaRPr>
                    </a:p>
                  </a:txBody>
                  <a:tcPr marL="43504" marR="4350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викл</a:t>
                      </a:r>
                      <a:r>
                        <a:rPr lang="uk-UA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./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аспірант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Тема дисертації: Трансформація річкових геосистем Вінницької області в умовах інтенсивного природокористування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6090"/>
          </a:xfrm>
        </p:spPr>
        <p:txBody>
          <a:bodyPr/>
          <a:lstStyle/>
          <a:p>
            <a:pPr lvl="0"/>
            <a:r>
              <a:rPr lang="uk-UA" sz="18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Список наукових праць, </a:t>
            </a:r>
            <a:r>
              <a:rPr lang="uk-UA" sz="18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18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</a:br>
            <a:r>
              <a:rPr lang="uk-UA" sz="14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опублікованих </a:t>
            </a:r>
            <a:r>
              <a:rPr lang="uk-UA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uk-UA" sz="14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201</a:t>
            </a:r>
            <a:r>
              <a:rPr lang="en-US" sz="14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uk-UA" sz="14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році у виданнях, які мають імпакт- фактор</a:t>
            </a:r>
            <a:r>
              <a:rPr lang="uk-UA" sz="1400" u="sng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uk-UA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зокрема у </a:t>
            </a:r>
            <a:r>
              <a:rPr lang="uk-UA" sz="1400" dirty="0" err="1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наукометричних</a:t>
            </a:r>
            <a:r>
              <a:rPr lang="uk-UA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базах </a:t>
            </a:r>
            <a:r>
              <a:rPr lang="en-US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Scopus</a:t>
            </a:r>
            <a:r>
              <a:rPr lang="uk-UA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n-US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Web</a:t>
            </a:r>
            <a:r>
              <a:rPr lang="uk-UA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lang="uk-UA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en-US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science</a:t>
            </a:r>
            <a:r>
              <a:rPr lang="uk-UA" sz="1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, </a:t>
            </a:r>
            <a:r>
              <a:rPr lang="en-US" sz="14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Index</a:t>
            </a:r>
            <a:r>
              <a:rPr lang="uk-UA" sz="14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Copernicus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54735"/>
              </p:ext>
            </p:extLst>
          </p:nvPr>
        </p:nvGraphicFramePr>
        <p:xfrm>
          <a:off x="683568" y="980728"/>
          <a:ext cx="7992888" cy="5346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008112"/>
                <a:gridCol w="5904656"/>
                <a:gridCol w="648072"/>
              </a:tblGrid>
              <a:tr h="502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з/п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Автори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Бібліографічний опис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Друковані аркуші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Nikitina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Hospodarenko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Prokopchuk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Nikitina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O., 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Liubych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V. Assessment of the contamination level of a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podzolized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hernozem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nuclides in a long-term land use//   Agriculture (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poľnohospodárstvo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65, 2019 (3)  P. 128 −135. DOI: 10.2478/agri-2019-0013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uk-UA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Сонько С.П.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Sergiy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Sonko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Man in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Noosphere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Evolution and Further Development./ Philosophy and Cosmology, Volume 22. The Academic Journal.-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.51-75.  Kyiv, 2019.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DOI: https://doi.org/10.29202/phil-cosm/22/5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of Science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24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Сонько С.П.,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А.В., Сорока Л.В.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Kosenko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Balabak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Sonko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Balabak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Balabak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Opalko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Denysko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Soroka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Tolerance of hazelnuts towards unfavorable environmental factors./ Ukrainian Journal of Ecology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2019, 9(3).-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р.р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204-212. </a:t>
                      </a:r>
                      <a:r>
                        <a:rPr lang="uk-UA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of Science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0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Vasilenko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O.V.,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Sonko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Sukhanova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I.P.,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Shchetyna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M.A.,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Hurskiy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I.M. </a:t>
                      </a:r>
                      <a:endParaRPr lang="uk-UA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Vasilenko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O.V.,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Sonko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Sukhanova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I.P.,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Shchetyna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M.A.,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Hurskiy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I.M.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Vermiculture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an important component of ecologically tolerant agricultural ecosystems. // Ukrainian Journal of Ecology, 2018, 8(4).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236–242.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(Web of Science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uk-UA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2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Soroka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endParaRPr lang="uk-UA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Ulianych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Yatsenko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Slobodyanyk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Soroka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Didenko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(2019).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Comparative estimation of productivity of local forms of Elephant garlic.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Ukrainian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Ecology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9(2), 212-216. 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(Web of Science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uk-UA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uk-UA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12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Adamenko</a:t>
                      </a:r>
                      <a:r>
                        <a:rPr lang="uk-UA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М.І.</a:t>
                      </a:r>
                      <a:endParaRPr lang="uk-UA" sz="10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Alexey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Vasilchenko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Nikolay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Adamenko</a:t>
                      </a:r>
                      <a:r>
                        <a:rPr lang="uk-UA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Yuriy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Otrosh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Evgeny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Doronin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Andrey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Kovalov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Feature of fire resistance calculation of steel structures with intumescent coating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MATEC Web of Conferences </a:t>
                      </a:r>
                      <a:r>
                        <a:rPr lang="uk-UA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02036 (2018).-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р.р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1-5.</a:t>
                      </a:r>
                      <a:r>
                        <a:rPr lang="uk-UA" sz="1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Transbud</a:t>
                      </a:r>
                      <a:r>
                        <a:rPr lang="uk-UA" sz="1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-2018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</a:t>
                      </a:r>
                      <a:r>
                        <a:rPr lang="uk-UA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://</a:t>
                      </a:r>
                      <a:r>
                        <a:rPr lang="en-US" sz="10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doi</a:t>
                      </a:r>
                      <a:r>
                        <a:rPr lang="uk-UA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org</a:t>
                      </a:r>
                      <a:r>
                        <a:rPr lang="uk-UA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/10.1051/</a:t>
                      </a:r>
                      <a:r>
                        <a:rPr lang="en-US" sz="10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matecconf</a:t>
                      </a:r>
                      <a:r>
                        <a:rPr lang="uk-UA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/201823002036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of Science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7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32048"/>
          </a:xfrm>
        </p:spPr>
        <p:txBody>
          <a:bodyPr/>
          <a:lstStyle/>
          <a:p>
            <a:pPr lvl="0"/>
            <a:r>
              <a:rPr lang="uk-UA" sz="20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Список наукових праць, опублікованих у </a:t>
            </a:r>
            <a:r>
              <a:rPr lang="uk-UA" sz="20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uk-UA" sz="20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році у фахових </a:t>
            </a:r>
            <a:r>
              <a:rPr lang="uk-UA" sz="20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виданнях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</a:b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8561"/>
              </p:ext>
            </p:extLst>
          </p:nvPr>
        </p:nvGraphicFramePr>
        <p:xfrm>
          <a:off x="179512" y="476672"/>
          <a:ext cx="8712968" cy="651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1224136"/>
                <a:gridCol w="6840760"/>
                <a:gridCol w="360040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Автори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Бібліографічний опис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Друк </a:t>
                      </a:r>
                      <a:r>
                        <a:rPr lang="uk-UA" sz="11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аркі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5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+mj-lt"/>
                        </a:rPr>
                        <a:t>2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+mj-lt"/>
                        </a:rPr>
                        <a:t>3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+mj-lt"/>
                        </a:rPr>
                        <a:t>4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57746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Сонько С.П.,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Адаменко М.І..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Балабак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А.В.,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Сорока Л.В.,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Василенко О.В.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Гурський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І.М.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Суханова</a:t>
                      </a:r>
                      <a:r>
                        <a:rPr lang="uk-UA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І.П.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Нікітіна О.В.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Безділь Р.В.</a:t>
                      </a:r>
                      <a:endParaRPr lang="uk-UA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effectLst/>
                        </a:rPr>
                        <a:t> 1. Кисельов Ю.О., </a:t>
                      </a:r>
                      <a:r>
                        <a:rPr lang="uk-UA" sz="1100" b="1" dirty="0" smtClean="0">
                          <a:effectLst/>
                        </a:rPr>
                        <a:t>Сонько С.П. </a:t>
                      </a:r>
                      <a:r>
                        <a:rPr lang="uk-UA" sz="1100" dirty="0" smtClean="0">
                          <a:effectLst/>
                        </a:rPr>
                        <a:t>Українсько-Турецьке стратегічне партнерство: геополітичні аспекти./ Науковий вісник Херсонського державного університету. Серія географічна.  -№9, 2018. -  СС 51-55.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1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70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>
                          <a:effectLst/>
                        </a:rPr>
                        <a:t>2. </a:t>
                      </a:r>
                      <a:r>
                        <a:rPr lang="en-US" sz="1100" b="1" dirty="0" err="1" smtClean="0">
                          <a:effectLst/>
                        </a:rPr>
                        <a:t>Sergiy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</a:rPr>
                        <a:t>Sonko</a:t>
                      </a:r>
                      <a:r>
                        <a:rPr lang="uk-UA" sz="1100" dirty="0" smtClean="0">
                          <a:effectLst/>
                        </a:rPr>
                        <a:t>.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Noosphere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Evolution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Further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Philosophy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Cosmology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Volume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22.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Academic Journal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</a:t>
                      </a:r>
                      <a:r>
                        <a:rPr lang="uk-UA" sz="1100" dirty="0" smtClean="0">
                          <a:effectLst/>
                        </a:rPr>
                        <a:t> р.р.51-75. 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Kyiv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 DOI: https://doi.org/10.29202/phil-cosm/22/5 </a:t>
                      </a:r>
                      <a:r>
                        <a:rPr lang="uk-UA" sz="1100" b="1" dirty="0" smtClean="0">
                          <a:effectLst/>
                        </a:rPr>
                        <a:t>Фахове видання,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b="1" dirty="0" err="1" smtClean="0">
                          <a:effectLst/>
                        </a:rPr>
                        <a:t>наукометричне</a:t>
                      </a:r>
                      <a:r>
                        <a:rPr lang="uk-UA" sz="1100" b="1" dirty="0" smtClean="0">
                          <a:effectLst/>
                        </a:rPr>
                        <a:t> видання.</a:t>
                      </a:r>
                      <a:r>
                        <a:rPr lang="uk-UA" sz="1100" dirty="0" smtClean="0">
                          <a:effectLst/>
                        </a:rPr>
                        <a:t> (</a:t>
                      </a:r>
                      <a:r>
                        <a:rPr lang="en-US" sz="1100" b="1" dirty="0" smtClean="0">
                          <a:effectLst/>
                        </a:rPr>
                        <a:t>Web of Science</a:t>
                      </a:r>
                      <a:r>
                        <a:rPr lang="uk-UA" sz="1100" dirty="0" smtClean="0">
                          <a:effectLst/>
                        </a:rPr>
                        <a:t>). 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6005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 К.Корсак, Ю.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Корсак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Л. Антонюк, С.Благініна, 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С.Сонько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інші.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людства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організованих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ним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колапсів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екологічного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духовно-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інтелектуального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них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небезпечніший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є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порятунок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?/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Вища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школа.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журнал, №3, 2019. - К.: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2019.- 134 с. – С.С. 7-18.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Фахове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видання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uk-UA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0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К.Корсак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Ю.Корсак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Л. Антонюк,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С.Благініна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С.Сонько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Молоді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науки про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генетичне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еусоціальне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людині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боротьбі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двома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колапсами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Вища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школа.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журнал, №4, 2019. - К.: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2019.- 143 с. – С.С. 36-51.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Фахове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видання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://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lib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1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udau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1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edu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1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ua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en-US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handle</a:t>
                      </a:r>
                      <a:r>
                        <a:rPr lang="ru-RU" sz="1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/123456789/6861</a:t>
                      </a:r>
                      <a:endParaRPr lang="uk-UA" sz="1100" dirty="0" smtClean="0">
                        <a:effectLst/>
                      </a:endParaRPr>
                    </a:p>
                    <a:p>
                      <a:pPr algn="just"/>
                      <a:endParaRPr lang="uk-UA" sz="11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52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endParaRPr lang="uk-UA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1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Kosenko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Balabak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Sonko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Balabak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Balabak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Opalko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Denysko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Soroka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Tolerance of hazelnuts towards unfavorable environmental factors./ Ukrainian Journal of Ecology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2019, 9(3).-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р.р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204-212. 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Фахове видання,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наукометричне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видання.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of Science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uk-UA" sz="1100" dirty="0" smtClean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endParaRPr lang="uk-UA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45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В. П. Шлапак, Ю.О.Кисельов, 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С.П.Сонько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Я. А. Швець, В. І.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Черниш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Геоботанічні особливості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екотонізації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природних ландшафтів./ Науковий вісник НЛТУ України : збірник наукових праць. Львів, 2019, том 29, № 7. 144 с. - С.С. 76-79. 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Фахове видання.</a:t>
                      </a:r>
                      <a:endParaRPr lang="uk-UA" sz="1100" dirty="0" smtClean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endParaRPr lang="uk-UA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6782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К.Корсак, Ю.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Корсак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Л. Антонюк, С.Благініна, 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С.Сонько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інші.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Ноомислення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як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засіб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ліквідації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загроз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духовно-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інтелектуального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колапсу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Вища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школа. 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журнал, №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 - К.: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2019.- 143 с. – С.С. 3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Фахове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видання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100" dirty="0" smtClean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endParaRPr lang="uk-UA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75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К.Корсак, Ю.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Корсак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Л. Антонюк, С.Благініна, 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С.Сонько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інші.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Ноосвітогляд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ноомораль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ноотехнології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запорука виживання і </a:t>
                      </a: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ноорозвитку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всього людства./ Вища школа.  Науковий журнал, № 8, 2019. - К.:Знання, 2019.-  138 с. – С.С.12-21. </a:t>
                      </a:r>
                      <a:r>
                        <a:rPr lang="uk-UA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Фахове видання.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uk-UA" sz="1100" dirty="0" smtClean="0">
                        <a:effectLst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1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32048"/>
          </a:xfrm>
        </p:spPr>
        <p:txBody>
          <a:bodyPr/>
          <a:lstStyle/>
          <a:p>
            <a:pPr lvl="0"/>
            <a:r>
              <a:rPr lang="uk-UA" sz="20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Список наукових праць, опублікованих у </a:t>
            </a:r>
            <a:r>
              <a:rPr lang="uk-UA" sz="20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uk-UA" sz="20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році у фахових </a:t>
            </a:r>
            <a:r>
              <a:rPr lang="uk-UA" sz="2000" dirty="0" smtClean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виданнях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  <a:t/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</a:br>
            <a:endParaRPr lang="ru-RU" sz="2000" dirty="0"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98855"/>
              </p:ext>
            </p:extLst>
          </p:nvPr>
        </p:nvGraphicFramePr>
        <p:xfrm>
          <a:off x="179512" y="476672"/>
          <a:ext cx="8712968" cy="6407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1224136"/>
                <a:gridCol w="6840760"/>
                <a:gridCol w="360040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з/п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Автори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Бібліографічний опис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Друк </a:t>
                      </a:r>
                      <a:r>
                        <a:rPr lang="uk-UA" sz="11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аркі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5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+mj-lt"/>
                        </a:rPr>
                        <a:t>2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+mj-lt"/>
                        </a:rPr>
                        <a:t>3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effectLst/>
                          <a:latin typeface="+mj-lt"/>
                        </a:rPr>
                        <a:t>4</a:t>
                      </a:r>
                      <a:endParaRPr lang="ru-RU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1762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Сонько С.П.,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Адаменко М.І..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Балабак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А.В.,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Сорока Л.В.,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Василенко О.В.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Гурський</a:t>
                      </a:r>
                      <a:r>
                        <a:rPr lang="uk-UA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І.М.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Суханова</a:t>
                      </a:r>
                      <a:r>
                        <a:rPr lang="uk-UA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І.П.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Нікітіна О.В.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Безділь Р.В.</a:t>
                      </a:r>
                      <a:endParaRPr lang="uk-UA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 К.Корсак, Ю.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Корсак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Л. Антонюк, С.Благініна, С.Сонько та інші.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Корисність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сучасних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аномалії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підлітків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успішного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освітнього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законодавства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Вища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школа. 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Науковий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журнал, №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 - К.: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2019.- 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145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 – С.С.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46-61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uk-UA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870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Сонько С.П.,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Полторецький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С.П., Василенко О.В., Шевченко Н.О.. Спеціалізація сільського господарства як рушійна сила еволюційного перетворення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неоекології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нооекологію</a:t>
                      </a:r>
                      <a:r>
                        <a:rPr lang="uk-UA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 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Людина та довкілля. Проблеми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неоекології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Сучасні географічні та екологічні дослідження довкілля. – 2019.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32. - Харків: Видавництво ХНУ імені В.Н.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Каразіна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2019. – С.6-24.</a:t>
                      </a:r>
                      <a:endParaRPr lang="uk-UA" sz="10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453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Кисельов Ю.О., Сонько С.П., Шлапак В.П., Максименко Н.В.,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Пересадько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В.А., Шиян Д.В.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Лакомова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О.Й., Сінна О.І. Роль і місце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екотонів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ландшафтній організації поверхні суходолу./ Вісник Харківського національного університету імені В.Н.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Каразіна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серія «Геологія. Географія. Екологія». № 50(2019). – С.С. 161-172.</a:t>
                      </a:r>
                      <a:endParaRPr lang="uk-UA" sz="1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0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Нікітіна О.В., Василенко О.В. Агроекологічний вплив тривалого застосування добрив на калійний фонд чорнозему опідзоленого. Таврійський науковий вісник, 2019, №107. С. 335–340. DOI: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0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</a:t>
                      </a:r>
                      <a:r>
                        <a:rPr lang="uk-UA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s://doi.org/10.32851/2226-0099.2019.104.44</a:t>
                      </a:r>
                      <a:endParaRPr lang="uk-UA" sz="10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52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Нікітіна О.В. Зміни у структурі калійного фонду чорнозему опідзоленого за тривалого застосування добрив / Збірник наукових праць Уманського НУС. –. </a:t>
                      </a:r>
                      <a:r>
                        <a:rPr lang="uk-UA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Випуск 94 Частина 1. — 2019</a:t>
                      </a:r>
                      <a:r>
                        <a:rPr lang="uk-UA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 </a:t>
                      </a:r>
                      <a:r>
                        <a:rPr lang="uk-UA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43–49 DOI 10.31395/2415-8240-2019-94-1-43-49.</a:t>
                      </a:r>
                      <a:endParaRPr lang="uk-UA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16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Борисенко В.В.,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Чаплоуцький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А.М., Сорока Л.В. Вплив густоти посіву та ширини міжрядь на олійність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різностиглих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гібридів соняшника / Таврійський науковий вісник: Науковий журнал. Вип. 106. Херсон: Видавничий дім «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Гельветика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2019. С. 3-9.</a:t>
                      </a:r>
                      <a:endParaRPr lang="uk-UA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945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Косенко І. С.,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 В., Василенко О. В.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Еколого-біологічна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оцінка запилення та фертильність сортів фундука в умовах Правобережного Лісостепу України. Науковий вісник НЛТУ України, 2019, т. 29, № 5. C. 9‑11</a:t>
                      </a:r>
                      <a:endParaRPr lang="uk-UA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6782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Косенко І. С.,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Балабак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 В. Особливості росту і розвитку рослин роду </a:t>
                      </a:r>
                      <a:r>
                        <a:rPr lang="uk-UA" sz="1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Corylus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L. залежно від оптичного випромінювання в умовах Правобережного Лісостепу України. Науковий вісник НЛТУ України, 2019, т. 29, № 7. C. 42‑45</a:t>
                      </a:r>
                      <a:endParaRPr lang="uk-UA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756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Д’яконов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В.І., Адаменко М.І., Третьяков О.В., Нестеренко С.В. Оцінка потенційно небезпечних і шкідливих виробничих процесів./ Вісних Харківського національного технічного університету сільського господарства імені Петра Василенка. Технічні науки. Вип. 190 Механізація сільського господарства, Харків, ХНТУСГ – 2018. с. 220-231.</a:t>
                      </a:r>
                      <a:endParaRPr lang="uk-UA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8636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Безділь Р. В. Вміст важких металів у відходах кролеферми та їх екологічно безпечна утилізація / Р. В. Безділь, // Науковий вісник національного лісотехнічного університету України: збірник науково-технічних праць. – Львів: РВВ НЛТУ України. – 2019. – №26.1. – С. 162–170.</a:t>
                      </a:r>
                      <a:endParaRPr lang="uk-UA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8334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Суханова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І. П. Вплив типології екосистем на вміст гумусу в орному шарі </a:t>
                      </a:r>
                      <a:r>
                        <a:rPr lang="uk-U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грунту</a:t>
                      </a:r>
                      <a:r>
                        <a:rPr lang="uk-U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// Збалансоване природокористування. – К., 2019. – № 1. – C. 27 – 34.</a:t>
                      </a:r>
                      <a:endParaRPr lang="uk-UA" sz="10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9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pPr lvl="0"/>
            <a:r>
              <a:rPr lang="uk-UA" sz="2400" dirty="0">
                <a:latin typeface="Impact" pitchFamily="34" charset="0"/>
              </a:rPr>
              <a:t>Патенти на винахід, корисну модель, авторські свідоцтва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</a:br>
            <a:endParaRPr lang="ru-RU" sz="2400" dirty="0">
              <a:latin typeface="Impact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03953"/>
              </p:ext>
            </p:extLst>
          </p:nvPr>
        </p:nvGraphicFramePr>
        <p:xfrm>
          <a:off x="1115616" y="1052736"/>
          <a:ext cx="7200801" cy="3176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840"/>
                <a:gridCol w="1853616"/>
                <a:gridCol w="477134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№з/п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Автори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Бібліографічний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опис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Балабак</a:t>
                      </a:r>
                      <a:r>
                        <a:rPr lang="uk-UA" sz="1600" dirty="0">
                          <a:effectLst/>
                        </a:rPr>
                        <a:t> А.В.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Патент на корисну модель</a:t>
                      </a:r>
                      <a:endParaRPr lang="uk-UA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Косенко І.С., </a:t>
                      </a:r>
                      <a:r>
                        <a:rPr lang="uk-UA" sz="1600" dirty="0" err="1">
                          <a:effectLst/>
                        </a:rPr>
                        <a:t>Балабак</a:t>
                      </a:r>
                      <a:r>
                        <a:rPr lang="uk-UA" sz="1600" dirty="0">
                          <a:effectLst/>
                        </a:rPr>
                        <a:t> О.А., </a:t>
                      </a:r>
                      <a:r>
                        <a:rPr lang="uk-UA" sz="1600" dirty="0" err="1">
                          <a:effectLst/>
                        </a:rPr>
                        <a:t>Балабак</a:t>
                      </a:r>
                      <a:r>
                        <a:rPr lang="uk-UA" sz="1600" dirty="0">
                          <a:effectLst/>
                        </a:rPr>
                        <a:t> А.Ф., </a:t>
                      </a:r>
                      <a:r>
                        <a:rPr lang="uk-UA" sz="1600" dirty="0" err="1">
                          <a:effectLst/>
                        </a:rPr>
                        <a:t>Опалко</a:t>
                      </a:r>
                      <a:r>
                        <a:rPr lang="uk-UA" sz="1600" dirty="0">
                          <a:effectLst/>
                        </a:rPr>
                        <a:t> А.І., </a:t>
                      </a:r>
                      <a:r>
                        <a:rPr lang="uk-UA" sz="1600" dirty="0" err="1">
                          <a:effectLst/>
                        </a:rPr>
                        <a:t>Балабак</a:t>
                      </a:r>
                      <a:r>
                        <a:rPr lang="uk-UA" sz="1600" dirty="0">
                          <a:effectLst/>
                        </a:rPr>
                        <a:t> А.В., Мазур Є.М. </a:t>
                      </a:r>
                      <a:r>
                        <a:rPr lang="uk-UA" sz="1600" dirty="0" err="1">
                          <a:effectLst/>
                        </a:rPr>
                        <a:t>Софіївський</a:t>
                      </a:r>
                      <a:r>
                        <a:rPr lang="uk-UA" sz="1600" dirty="0">
                          <a:effectLst/>
                        </a:rPr>
                        <a:t> 2. Патент на корисну модель № 120923. 2019.</a:t>
                      </a:r>
                      <a:endParaRPr lang="uk-UA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Балабак А.В.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Авторське свідотство, право, сертифікат, ТУ, ДСТУ, тощо</a:t>
                      </a:r>
                      <a:endParaRPr lang="uk-UA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effectLst/>
                        </a:rPr>
                        <a:t>Косенко І. С. Свідоцтво про авторство на сорт рослин №190801 Фундук «</a:t>
                      </a:r>
                      <a:r>
                        <a:rPr lang="uk-UA" sz="1600" dirty="0" err="1">
                          <a:effectLst/>
                        </a:rPr>
                        <a:t>Софіївсський</a:t>
                      </a:r>
                      <a:r>
                        <a:rPr lang="uk-UA" sz="1600" dirty="0">
                          <a:effectLst/>
                        </a:rPr>
                        <a:t>-2». / І. С. Косенко, А. І. </a:t>
                      </a:r>
                      <a:r>
                        <a:rPr lang="uk-UA" sz="1600" dirty="0" err="1">
                          <a:effectLst/>
                        </a:rPr>
                        <a:t>Опалко</a:t>
                      </a:r>
                      <a:r>
                        <a:rPr lang="uk-UA" sz="1600" dirty="0">
                          <a:effectLst/>
                        </a:rPr>
                        <a:t>, О. А. </a:t>
                      </a:r>
                      <a:r>
                        <a:rPr lang="uk-UA" sz="1600" dirty="0" err="1">
                          <a:effectLst/>
                        </a:rPr>
                        <a:t>Балабак</a:t>
                      </a:r>
                      <a:r>
                        <a:rPr lang="uk-UA" sz="1600" dirty="0">
                          <a:effectLst/>
                        </a:rPr>
                        <a:t>, Є. М. Мазур, А. В. </a:t>
                      </a:r>
                      <a:r>
                        <a:rPr lang="uk-UA" sz="1600" dirty="0" err="1">
                          <a:effectLst/>
                        </a:rPr>
                        <a:t>Балабак</a:t>
                      </a:r>
                      <a:r>
                        <a:rPr lang="uk-UA" sz="1600" dirty="0">
                          <a:effectLst/>
                        </a:rPr>
                        <a:t> // ‑ Заявка №18286007, 2019. </a:t>
                      </a:r>
                      <a:endParaRPr lang="uk-UA" sz="1600" dirty="0"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0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/>
          <a:lstStyle/>
          <a:p>
            <a:pPr lvl="0"/>
            <a:r>
              <a:rPr lang="uk-UA" sz="2400" dirty="0">
                <a:solidFill>
                  <a:srgbClr val="000000"/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Монографії, навчальні посібники, підручники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  <a:t/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</a:rPr>
            </a:br>
            <a:endParaRPr lang="ru-RU" sz="2400" dirty="0">
              <a:latin typeface="Impac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20469"/>
              </p:ext>
            </p:extLst>
          </p:nvPr>
        </p:nvGraphicFramePr>
        <p:xfrm>
          <a:off x="467544" y="620688"/>
          <a:ext cx="8136904" cy="577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368152"/>
                <a:gridCol w="5472608"/>
                <a:gridCol w="864096"/>
              </a:tblGrid>
              <a:tr h="411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з/п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Автори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Бібліографічний опис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Друковані аркуші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5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4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Sergiy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Sonko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Sergiy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Sonko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Dariya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Shyan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Olena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Lakomova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Philosophy and methodology of concept of the sustainable development/ / Sustainable development under the conditions of European integration: collective monograph / [editorial board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Darko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Lidija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Weis,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Nevenka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Maher]. - Ljubljana: VŠPV,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Visoka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šola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poslovne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vede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Ljubljana School of Business, 2019.- 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195-208 (</a:t>
                      </a:r>
                      <a:r>
                        <a:rPr lang="uk-UA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Зарубіжна монографія англійською мовою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uk-UA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http://lib.udau.edu.ua/handle/123456789/6860</a:t>
                      </a:r>
                      <a:endParaRPr lang="uk-UA" sz="1200" dirty="0">
                        <a:effectLst/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13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3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Василенко О.В</a:t>
                      </a:r>
                      <a:r>
                        <a:rPr lang="uk-UA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Сонько С.П., </a:t>
                      </a:r>
                      <a:r>
                        <a:rPr lang="uk-UA" sz="14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Суханова</a:t>
                      </a:r>
                      <a:r>
                        <a:rPr lang="uk-UA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І.П.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Василенко О.В., Сонько С.П.,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Суханова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І.П. Моніторинг навколишнього середовища Навчальний посібник.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Вченою радою УНУС – Умань: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Ред.-вид.центр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УНУС. – Умань, 2019 – 186 с.</a:t>
                      </a:r>
                      <a:endParaRPr lang="uk-U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186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3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Косенко Ю.Ю., Карпенко Т.А. 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Косенко Ю.Ю. / СТАЛИЙ РОЗВИТОК У СИСТЕМІ ЄВРОПЕЙСЬКОЇ ІНТЕГРАЦІЇ // Косенко Ю.Ю., Карпенко Т.А. Екологічний туризм у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туризмології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філософсько-феноменологічний контекст. /  Міжнародна колективна монографія - м. Любляна, Словенія, 2019.- С.С.143-162.</a:t>
                      </a:r>
                      <a:endParaRPr lang="uk-U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34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Василенко О.В., Сонько С.П., 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Суханова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І.П.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Щетина 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М.А</a:t>
                      </a: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Захист рослин. Терміни і поняття. Захист рослин. Терміни і поняття: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навч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посібн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/ Ж. П. Шевченко, І. І.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Мостов՚як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ін. За ред.. канд.. біол. наук Ж. П. Шевченко та канд. с.-г. наук І. І. 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Мостов՚яка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– Умань: Видавець «</a:t>
                      </a:r>
                      <a:r>
                        <a:rPr lang="uk-UA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Сочінський</a:t>
                      </a:r>
                      <a:r>
                        <a:rPr lang="uk-UA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М. М.», 2019. – 408 с.</a:t>
                      </a:r>
                      <a:endParaRPr lang="uk-UA" sz="12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8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6765</Words>
  <Application>Microsoft Office PowerPoint</Application>
  <PresentationFormat>Экран (4:3)</PresentationFormat>
  <Paragraphs>608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наукових праць,  опублікованих у 2019 році у виданнях, які мають імпакт- фактор, зокрема у наукометричних базах Scopus, Web of science, Index Copernicus </vt:lpstr>
      <vt:lpstr>Список наукових праць, опублікованих у 2019 році у фахових виданнях </vt:lpstr>
      <vt:lpstr>Список наукових праць, опублікованих у 2019 році у фахових виданнях </vt:lpstr>
      <vt:lpstr>Патенти на винахід, корисну модель, авторські свідоцтва </vt:lpstr>
      <vt:lpstr>Монографії, навчальні посібники, підручники </vt:lpstr>
      <vt:lpstr>Інші наукові публікації</vt:lpstr>
      <vt:lpstr>Статті  у зарубіжних наукових виданнях</vt:lpstr>
      <vt:lpstr>Тези доповідей на Міжнародних конференціях за кордоном</vt:lpstr>
      <vt:lpstr>Тези доповідей на Міжнародних конференціх в Україні </vt:lpstr>
      <vt:lpstr>Тези доповідей на Всеукраїнських конференціях</vt:lpstr>
      <vt:lpstr>Тези доповідей на Всеукраїнських конференціях (продовження)</vt:lpstr>
      <vt:lpstr>Тези доповідей на Всеукраїнських конференціях (продовження)</vt:lpstr>
      <vt:lpstr>Членство науково-педагогічних працівників  у спецрадах,  експертних радах,  редколегіях наукових збірників (журналів)</vt:lpstr>
      <vt:lpstr>Проведено наукових заходів</vt:lpstr>
      <vt:lpstr>Участь науково-педагогічних працівників у наукових заходах </vt:lpstr>
      <vt:lpstr>Участь науково-педагогічних працівників у наукових заходах (продовження) </vt:lpstr>
      <vt:lpstr>Відомості про науково-дослідну роботу та інноваційну діяльність молодих учених, аспірантів та студентів</vt:lpstr>
      <vt:lpstr>Наукові підрозділи та напрями їх діяльності</vt:lpstr>
      <vt:lpstr>Заходи, здійснені спільно з облдержадміністрацією, спрямовані на підвищення рівня ефективності роботи науковців для вирішення регіональних проблем.</vt:lpstr>
      <vt:lpstr>Пропозиції щодо забезпечення організації та координації наукового процесу на кафедрі та в університеті: 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UDAU</dc:creator>
  <cp:lastModifiedBy>Пользователь Windows</cp:lastModifiedBy>
  <cp:revision>126</cp:revision>
  <dcterms:created xsi:type="dcterms:W3CDTF">2012-03-13T04:06:08Z</dcterms:created>
  <dcterms:modified xsi:type="dcterms:W3CDTF">2019-11-25T08:42:07Z</dcterms:modified>
</cp:coreProperties>
</file>